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49" r:id="rId5"/>
  </p:sldMasterIdLst>
  <p:notesMasterIdLst>
    <p:notesMasterId r:id="rId77"/>
  </p:notesMasterIdLst>
  <p:handoutMasterIdLst>
    <p:handoutMasterId r:id="rId78"/>
  </p:handoutMasterIdLst>
  <p:sldIdLst>
    <p:sldId id="256" r:id="rId6"/>
    <p:sldId id="386" r:id="rId7"/>
    <p:sldId id="298" r:id="rId8"/>
    <p:sldId id="318" r:id="rId9"/>
    <p:sldId id="300" r:id="rId10"/>
    <p:sldId id="319" r:id="rId11"/>
    <p:sldId id="348" r:id="rId12"/>
    <p:sldId id="330" r:id="rId13"/>
    <p:sldId id="331" r:id="rId14"/>
    <p:sldId id="332" r:id="rId15"/>
    <p:sldId id="377" r:id="rId16"/>
    <p:sldId id="333" r:id="rId17"/>
    <p:sldId id="334" r:id="rId18"/>
    <p:sldId id="347" r:id="rId19"/>
    <p:sldId id="338" r:id="rId20"/>
    <p:sldId id="339" r:id="rId21"/>
    <p:sldId id="340" r:id="rId22"/>
    <p:sldId id="378" r:id="rId23"/>
    <p:sldId id="395" r:id="rId24"/>
    <p:sldId id="393" r:id="rId25"/>
    <p:sldId id="396" r:id="rId26"/>
    <p:sldId id="394" r:id="rId27"/>
    <p:sldId id="397" r:id="rId28"/>
    <p:sldId id="299" r:id="rId29"/>
    <p:sldId id="320" r:id="rId30"/>
    <p:sldId id="341" r:id="rId31"/>
    <p:sldId id="342" r:id="rId32"/>
    <p:sldId id="343" r:id="rId33"/>
    <p:sldId id="344" r:id="rId34"/>
    <p:sldId id="345" r:id="rId35"/>
    <p:sldId id="346" r:id="rId36"/>
    <p:sldId id="380" r:id="rId37"/>
    <p:sldId id="398" r:id="rId38"/>
    <p:sldId id="302" r:id="rId39"/>
    <p:sldId id="322" r:id="rId40"/>
    <p:sldId id="369" r:id="rId41"/>
    <p:sldId id="370" r:id="rId42"/>
    <p:sldId id="371" r:id="rId43"/>
    <p:sldId id="382" r:id="rId44"/>
    <p:sldId id="399" r:id="rId45"/>
    <p:sldId id="388" r:id="rId46"/>
    <p:sldId id="400" r:id="rId47"/>
    <p:sldId id="381" r:id="rId48"/>
    <p:sldId id="301" r:id="rId49"/>
    <p:sldId id="321" r:id="rId50"/>
    <p:sldId id="351" r:id="rId51"/>
    <p:sldId id="404" r:id="rId52"/>
    <p:sldId id="352" r:id="rId53"/>
    <p:sldId id="353" r:id="rId54"/>
    <p:sldId id="354" r:id="rId55"/>
    <p:sldId id="350" r:id="rId56"/>
    <p:sldId id="360" r:id="rId57"/>
    <p:sldId id="361" r:id="rId58"/>
    <p:sldId id="362" r:id="rId59"/>
    <p:sldId id="387" r:id="rId60"/>
    <p:sldId id="401" r:id="rId61"/>
    <p:sldId id="390" r:id="rId62"/>
    <p:sldId id="402" r:id="rId63"/>
    <p:sldId id="391" r:id="rId64"/>
    <p:sldId id="403" r:id="rId65"/>
    <p:sldId id="323" r:id="rId66"/>
    <p:sldId id="324" r:id="rId67"/>
    <p:sldId id="325" r:id="rId68"/>
    <p:sldId id="365" r:id="rId69"/>
    <p:sldId id="367" r:id="rId70"/>
    <p:sldId id="326" r:id="rId71"/>
    <p:sldId id="327" r:id="rId72"/>
    <p:sldId id="373" r:id="rId73"/>
    <p:sldId id="374" r:id="rId74"/>
    <p:sldId id="375" r:id="rId75"/>
    <p:sldId id="385" r:id="rId76"/>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femeister,Lisa H" initials="HH" lastIdx="0" clrIdx="0">
    <p:extLst>
      <p:ext uri="{19B8F6BF-5375-455C-9EA6-DF929625EA0E}">
        <p15:presenceInfo xmlns:p15="http://schemas.microsoft.com/office/powerpoint/2012/main" userId="S::lhafemei@mdanderson.org::4e724263-40bb-482a-86a5-470658480ec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990000"/>
    <a:srgbClr val="008000"/>
    <a:srgbClr val="CC3300"/>
    <a:srgbClr val="660033"/>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D2F681-C60E-4BD3-BBA8-AA5A1A6A6056}" v="8" dt="2025-10-08T13:39:29.9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69" autoAdjust="0"/>
    <p:restoredTop sz="76438" autoAdjust="0"/>
  </p:normalViewPr>
  <p:slideViewPr>
    <p:cSldViewPr>
      <p:cViewPr varScale="1">
        <p:scale>
          <a:sx n="52" d="100"/>
          <a:sy n="52" d="100"/>
        </p:scale>
        <p:origin x="1890" y="7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microsoft.com/office/2016/11/relationships/changesInfo" Target="changesInfos/changesInfo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commentAuthors" Target="commentAuthors.xml"/><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g,Kevin R" userId="d314ab88-316f-4ef0-9a51-f3fce26aa7f6" providerId="ADAL" clId="{C67E753F-1E6E-47A8-AE55-F201AE1AD943}"/>
    <pc:docChg chg="custSel delSld modSld">
      <pc:chgData name="Long,Kevin R" userId="d314ab88-316f-4ef0-9a51-f3fce26aa7f6" providerId="ADAL" clId="{C67E753F-1E6E-47A8-AE55-F201AE1AD943}" dt="2025-04-10T18:13:04.701" v="1174" actId="47"/>
      <pc:docMkLst>
        <pc:docMk/>
      </pc:docMkLst>
      <pc:sldChg chg="modNotesTx">
        <pc:chgData name="Long,Kevin R" userId="d314ab88-316f-4ef0-9a51-f3fce26aa7f6" providerId="ADAL" clId="{C67E753F-1E6E-47A8-AE55-F201AE1AD943}" dt="2025-04-10T18:00:07.908" v="1101" actId="20577"/>
        <pc:sldMkLst>
          <pc:docMk/>
          <pc:sldMk cId="0" sldId="302"/>
        </pc:sldMkLst>
      </pc:sldChg>
      <pc:sldChg chg="del">
        <pc:chgData name="Long,Kevin R" userId="d314ab88-316f-4ef0-9a51-f3fce26aa7f6" providerId="ADAL" clId="{C67E753F-1E6E-47A8-AE55-F201AE1AD943}" dt="2025-04-10T18:12:56.145" v="1173" actId="47"/>
        <pc:sldMkLst>
          <pc:docMk/>
          <pc:sldMk cId="0" sldId="307"/>
        </pc:sldMkLst>
      </pc:sldChg>
      <pc:sldChg chg="modNotesTx">
        <pc:chgData name="Long,Kevin R" userId="d314ab88-316f-4ef0-9a51-f3fce26aa7f6" providerId="ADAL" clId="{C67E753F-1E6E-47A8-AE55-F201AE1AD943}" dt="2025-04-02T19:01:30.039" v="996" actId="20577"/>
        <pc:sldMkLst>
          <pc:docMk/>
          <pc:sldMk cId="0" sldId="322"/>
        </pc:sldMkLst>
      </pc:sldChg>
      <pc:sldChg chg="modNotesTx">
        <pc:chgData name="Long,Kevin R" userId="d314ab88-316f-4ef0-9a51-f3fce26aa7f6" providerId="ADAL" clId="{C67E753F-1E6E-47A8-AE55-F201AE1AD943}" dt="2025-04-10T18:00:30.530" v="1102"/>
        <pc:sldMkLst>
          <pc:docMk/>
          <pc:sldMk cId="0" sldId="369"/>
        </pc:sldMkLst>
      </pc:sldChg>
      <pc:sldChg chg="modNotesTx">
        <pc:chgData name="Long,Kevin R" userId="d314ab88-316f-4ef0-9a51-f3fce26aa7f6" providerId="ADAL" clId="{C67E753F-1E6E-47A8-AE55-F201AE1AD943}" dt="2025-04-10T18:05:03.114" v="1172" actId="20577"/>
        <pc:sldMkLst>
          <pc:docMk/>
          <pc:sldMk cId="0" sldId="371"/>
        </pc:sldMkLst>
      </pc:sldChg>
      <pc:sldChg chg="del">
        <pc:chgData name="Long,Kevin R" userId="d314ab88-316f-4ef0-9a51-f3fce26aa7f6" providerId="ADAL" clId="{C67E753F-1E6E-47A8-AE55-F201AE1AD943}" dt="2025-04-10T18:13:04.701" v="1174" actId="47"/>
        <pc:sldMkLst>
          <pc:docMk/>
          <pc:sldMk cId="0" sldId="372"/>
        </pc:sldMkLst>
      </pc:sldChg>
    </pc:docChg>
  </pc:docChgLst>
  <pc:docChgLst>
    <pc:chgData name="Long,Kevin R" userId="d314ab88-316f-4ef0-9a51-f3fce26aa7f6" providerId="ADAL" clId="{2DD2F681-C60E-4BD3-BBA8-AA5A1A6A6056}"/>
    <pc:docChg chg="custSel modSld">
      <pc:chgData name="Long,Kevin R" userId="d314ab88-316f-4ef0-9a51-f3fce26aa7f6" providerId="ADAL" clId="{2DD2F681-C60E-4BD3-BBA8-AA5A1A6A6056}" dt="2025-10-09T21:25:19.584" v="498" actId="6549"/>
      <pc:docMkLst>
        <pc:docMk/>
      </pc:docMkLst>
      <pc:sldChg chg="modNotesTx">
        <pc:chgData name="Long,Kevin R" userId="d314ab88-316f-4ef0-9a51-f3fce26aa7f6" providerId="ADAL" clId="{2DD2F681-C60E-4BD3-BBA8-AA5A1A6A6056}" dt="2025-10-08T13:33:19.547" v="273" actId="20577"/>
        <pc:sldMkLst>
          <pc:docMk/>
          <pc:sldMk cId="0" sldId="330"/>
        </pc:sldMkLst>
      </pc:sldChg>
      <pc:sldChg chg="modNotesTx">
        <pc:chgData name="Long,Kevin R" userId="d314ab88-316f-4ef0-9a51-f3fce26aa7f6" providerId="ADAL" clId="{2DD2F681-C60E-4BD3-BBA8-AA5A1A6A6056}" dt="2025-10-08T13:35:01.513" v="343" actId="20577"/>
        <pc:sldMkLst>
          <pc:docMk/>
          <pc:sldMk cId="0" sldId="331"/>
        </pc:sldMkLst>
      </pc:sldChg>
      <pc:sldChg chg="modNotesTx">
        <pc:chgData name="Long,Kevin R" userId="d314ab88-316f-4ef0-9a51-f3fce26aa7f6" providerId="ADAL" clId="{2DD2F681-C60E-4BD3-BBA8-AA5A1A6A6056}" dt="2025-10-08T13:37:48.980" v="466" actId="20577"/>
        <pc:sldMkLst>
          <pc:docMk/>
          <pc:sldMk cId="0" sldId="340"/>
        </pc:sldMkLst>
      </pc:sldChg>
      <pc:sldChg chg="modNotesTx">
        <pc:chgData name="Long,Kevin R" userId="d314ab88-316f-4ef0-9a51-f3fce26aa7f6" providerId="ADAL" clId="{2DD2F681-C60E-4BD3-BBA8-AA5A1A6A6056}" dt="2025-10-09T21:25:19.584" v="498" actId="6549"/>
        <pc:sldMkLst>
          <pc:docMk/>
          <pc:sldMk cId="0" sldId="344"/>
        </pc:sldMkLst>
      </pc:sldChg>
      <pc:sldChg chg="modNotesTx">
        <pc:chgData name="Long,Kevin R" userId="d314ab88-316f-4ef0-9a51-f3fce26aa7f6" providerId="ADAL" clId="{2DD2F681-C60E-4BD3-BBA8-AA5A1A6A6056}" dt="2025-10-08T13:33:44.609" v="274" actId="20577"/>
        <pc:sldMkLst>
          <pc:docMk/>
          <pc:sldMk cId="0" sldId="348"/>
        </pc:sldMkLst>
      </pc:sldChg>
      <pc:sldChg chg="modNotesTx">
        <pc:chgData name="Long,Kevin R" userId="d314ab88-316f-4ef0-9a51-f3fce26aa7f6" providerId="ADAL" clId="{2DD2F681-C60E-4BD3-BBA8-AA5A1A6A6056}" dt="2025-10-08T13:39:49.460" v="496" actId="20577"/>
        <pc:sldMkLst>
          <pc:docMk/>
          <pc:sldMk cId="0" sldId="370"/>
        </pc:sldMkLst>
      </pc:sldChg>
      <pc:sldChg chg="modNotesTx">
        <pc:chgData name="Long,Kevin R" userId="d314ab88-316f-4ef0-9a51-f3fce26aa7f6" providerId="ADAL" clId="{2DD2F681-C60E-4BD3-BBA8-AA5A1A6A6056}" dt="2025-10-06T16:11:05.692" v="272" actId="20577"/>
        <pc:sldMkLst>
          <pc:docMk/>
          <pc:sldMk cId="0" sldId="377"/>
        </pc:sldMkLst>
      </pc:sldChg>
    </pc:docChg>
  </pc:docChgLst>
  <pc:docChgLst>
    <pc:chgData name="Long,Kevin R" userId="d314ab88-316f-4ef0-9a51-f3fce26aa7f6" providerId="ADAL" clId="{7A646F52-A9D1-4039-96A7-E8CC808F4770}"/>
    <pc:docChg chg="custSel addSld modSld">
      <pc:chgData name="Long,Kevin R" userId="d314ab88-316f-4ef0-9a51-f3fce26aa7f6" providerId="ADAL" clId="{7A646F52-A9D1-4039-96A7-E8CC808F4770}" dt="2024-10-24T20:47:32.214" v="1226" actId="6549"/>
      <pc:docMkLst>
        <pc:docMk/>
      </pc:docMkLst>
      <pc:sldChg chg="modSp mod">
        <pc:chgData name="Long,Kevin R" userId="d314ab88-316f-4ef0-9a51-f3fce26aa7f6" providerId="ADAL" clId="{7A646F52-A9D1-4039-96A7-E8CC808F4770}" dt="2024-10-24T20:47:32.214" v="1226" actId="6549"/>
        <pc:sldMkLst>
          <pc:docMk/>
          <pc:sldMk cId="0" sldId="325"/>
        </pc:sldMkLst>
      </pc:sldChg>
      <pc:sldChg chg="modNotesTx">
        <pc:chgData name="Long,Kevin R" userId="d314ab88-316f-4ef0-9a51-f3fce26aa7f6" providerId="ADAL" clId="{7A646F52-A9D1-4039-96A7-E8CC808F4770}" dt="2024-10-21T15:24:15.122" v="1220" actId="20577"/>
        <pc:sldMkLst>
          <pc:docMk/>
          <pc:sldMk cId="0" sldId="331"/>
        </pc:sldMkLst>
      </pc:sldChg>
      <pc:sldChg chg="modNotesTx">
        <pc:chgData name="Long,Kevin R" userId="d314ab88-316f-4ef0-9a51-f3fce26aa7f6" providerId="ADAL" clId="{7A646F52-A9D1-4039-96A7-E8CC808F4770}" dt="2024-10-10T13:19:14.550" v="170" actId="20577"/>
        <pc:sldMkLst>
          <pc:docMk/>
          <pc:sldMk cId="0" sldId="339"/>
        </pc:sldMkLst>
      </pc:sldChg>
      <pc:sldChg chg="modNotesTx">
        <pc:chgData name="Long,Kevin R" userId="d314ab88-316f-4ef0-9a51-f3fce26aa7f6" providerId="ADAL" clId="{7A646F52-A9D1-4039-96A7-E8CC808F4770}" dt="2024-10-10T13:21:15.978" v="524" actId="20577"/>
        <pc:sldMkLst>
          <pc:docMk/>
          <pc:sldMk cId="0" sldId="340"/>
        </pc:sldMkLst>
      </pc:sldChg>
      <pc:sldChg chg="modNotesTx">
        <pc:chgData name="Long,Kevin R" userId="d314ab88-316f-4ef0-9a51-f3fce26aa7f6" providerId="ADAL" clId="{7A646F52-A9D1-4039-96A7-E8CC808F4770}" dt="2024-10-10T13:55:17.180" v="745" actId="20577"/>
        <pc:sldMkLst>
          <pc:docMk/>
          <pc:sldMk cId="0" sldId="351"/>
        </pc:sldMkLst>
      </pc:sldChg>
      <pc:sldChg chg="modSp mod">
        <pc:chgData name="Long,Kevin R" userId="d314ab88-316f-4ef0-9a51-f3fce26aa7f6" providerId="ADAL" clId="{7A646F52-A9D1-4039-96A7-E8CC808F4770}" dt="2024-10-23T14:18:27.867" v="1223" actId="20577"/>
        <pc:sldMkLst>
          <pc:docMk/>
          <pc:sldMk cId="0" sldId="381"/>
        </pc:sldMkLst>
      </pc:sldChg>
      <pc:sldChg chg="addSp delSp modSp add mod modNotesTx">
        <pc:chgData name="Long,Kevin R" userId="d314ab88-316f-4ef0-9a51-f3fce26aa7f6" providerId="ADAL" clId="{7A646F52-A9D1-4039-96A7-E8CC808F4770}" dt="2024-10-10T14:04:19.296" v="1206" actId="20577"/>
        <pc:sldMkLst>
          <pc:docMk/>
          <pc:sldMk cId="3652229204" sldId="404"/>
        </pc:sldMkLst>
      </pc:sldChg>
    </pc:docChg>
  </pc:docChgLst>
  <pc:docChgLst>
    <pc:chgData name="Long,Kevin R" userId="d314ab88-316f-4ef0-9a51-f3fce26aa7f6" providerId="ADAL" clId="{A789B98C-72B3-4F36-88A4-06FD864B8A3B}"/>
    <pc:docChg chg="custSel modSld">
      <pc:chgData name="Long,Kevin R" userId="d314ab88-316f-4ef0-9a51-f3fce26aa7f6" providerId="ADAL" clId="{A789B98C-72B3-4F36-88A4-06FD864B8A3B}" dt="2024-09-09T15:09:25.787" v="2813" actId="20577"/>
      <pc:docMkLst>
        <pc:docMk/>
      </pc:docMkLst>
      <pc:sldChg chg="modNotesTx">
        <pc:chgData name="Long,Kevin R" userId="d314ab88-316f-4ef0-9a51-f3fce26aa7f6" providerId="ADAL" clId="{A789B98C-72B3-4F36-88A4-06FD864B8A3B}" dt="2024-09-05T14:30:56.868" v="146" actId="20577"/>
        <pc:sldMkLst>
          <pc:docMk/>
          <pc:sldMk cId="0" sldId="300"/>
        </pc:sldMkLst>
      </pc:sldChg>
      <pc:sldChg chg="modSp mod">
        <pc:chgData name="Long,Kevin R" userId="d314ab88-316f-4ef0-9a51-f3fce26aa7f6" providerId="ADAL" clId="{A789B98C-72B3-4F36-88A4-06FD864B8A3B}" dt="2024-09-09T14:18:51.356" v="1059"/>
        <pc:sldMkLst>
          <pc:docMk/>
          <pc:sldMk cId="0" sldId="330"/>
        </pc:sldMkLst>
      </pc:sldChg>
      <pc:sldChg chg="modNotesTx">
        <pc:chgData name="Long,Kevin R" userId="d314ab88-316f-4ef0-9a51-f3fce26aa7f6" providerId="ADAL" clId="{A789B98C-72B3-4F36-88A4-06FD864B8A3B}" dt="2024-09-09T14:25:41.370" v="1439" actId="20577"/>
        <pc:sldMkLst>
          <pc:docMk/>
          <pc:sldMk cId="0" sldId="331"/>
        </pc:sldMkLst>
      </pc:sldChg>
      <pc:sldChg chg="modNotesTx">
        <pc:chgData name="Long,Kevin R" userId="d314ab88-316f-4ef0-9a51-f3fce26aa7f6" providerId="ADAL" clId="{A789B98C-72B3-4F36-88A4-06FD864B8A3B}" dt="2024-09-09T14:33:27.055" v="1889" actId="113"/>
        <pc:sldMkLst>
          <pc:docMk/>
          <pc:sldMk cId="0" sldId="332"/>
        </pc:sldMkLst>
      </pc:sldChg>
      <pc:sldChg chg="modNotesTx">
        <pc:chgData name="Long,Kevin R" userId="d314ab88-316f-4ef0-9a51-f3fce26aa7f6" providerId="ADAL" clId="{A789B98C-72B3-4F36-88A4-06FD864B8A3B}" dt="2024-09-09T14:47:17.328" v="2534" actId="5793"/>
        <pc:sldMkLst>
          <pc:docMk/>
          <pc:sldMk cId="0" sldId="334"/>
        </pc:sldMkLst>
      </pc:sldChg>
      <pc:sldChg chg="modNotesTx">
        <pc:chgData name="Long,Kevin R" userId="d314ab88-316f-4ef0-9a51-f3fce26aa7f6" providerId="ADAL" clId="{A789B98C-72B3-4F36-88A4-06FD864B8A3B}" dt="2024-09-09T15:07:04.287" v="2759" actId="20577"/>
        <pc:sldMkLst>
          <pc:docMk/>
          <pc:sldMk cId="0" sldId="341"/>
        </pc:sldMkLst>
      </pc:sldChg>
      <pc:sldChg chg="modNotesTx">
        <pc:chgData name="Long,Kevin R" userId="d314ab88-316f-4ef0-9a51-f3fce26aa7f6" providerId="ADAL" clId="{A789B98C-72B3-4F36-88A4-06FD864B8A3B}" dt="2024-09-09T15:09:25.787" v="2813" actId="20577"/>
        <pc:sldMkLst>
          <pc:docMk/>
          <pc:sldMk cId="0" sldId="344"/>
        </pc:sldMkLst>
      </pc:sldChg>
      <pc:sldChg chg="modNotesTx">
        <pc:chgData name="Long,Kevin R" userId="d314ab88-316f-4ef0-9a51-f3fce26aa7f6" providerId="ADAL" clId="{A789B98C-72B3-4F36-88A4-06FD864B8A3B}" dt="2024-09-09T14:18:11.191" v="1033" actId="20577"/>
        <pc:sldMkLst>
          <pc:docMk/>
          <pc:sldMk cId="0" sldId="348"/>
        </pc:sldMkLst>
      </pc:sldChg>
      <pc:sldChg chg="modNotesTx">
        <pc:chgData name="Long,Kevin R" userId="d314ab88-316f-4ef0-9a51-f3fce26aa7f6" providerId="ADAL" clId="{A789B98C-72B3-4F36-88A4-06FD864B8A3B}" dt="2024-09-05T14:46:40.946" v="565" actId="20577"/>
        <pc:sldMkLst>
          <pc:docMk/>
          <pc:sldMk cId="0" sldId="35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B198329-F8D6-4957-A3F7-D6FFEE0888CE}"/>
              </a:ext>
            </a:extLst>
          </p:cNvPr>
          <p:cNvSpPr>
            <a:spLocks noGrp="1" noChangeArrowheads="1"/>
          </p:cNvSpPr>
          <p:nvPr>
            <p:ph type="hdr" sz="quarter"/>
          </p:nvPr>
        </p:nvSpPr>
        <p:spPr bwMode="auto">
          <a:xfrm>
            <a:off x="0" y="0"/>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437" tIns="44218" rIns="88437" bIns="44218" numCol="1" anchor="t" anchorCtr="0" compatLnSpc="1">
            <a:prstTxWarp prst="textNoShape">
              <a:avLst/>
            </a:prstTxWarp>
          </a:bodyPr>
          <a:lstStyle>
            <a:lvl1pPr defTabSz="884238" eaLnBrk="1" hangingPunct="1">
              <a:defRPr sz="1200">
                <a:latin typeface="Arial" charset="0"/>
              </a:defRPr>
            </a:lvl1pPr>
          </a:lstStyle>
          <a:p>
            <a:pPr>
              <a:defRPr/>
            </a:pPr>
            <a:endParaRPr lang="en-US" altLang="en-US"/>
          </a:p>
        </p:txBody>
      </p:sp>
      <p:sp>
        <p:nvSpPr>
          <p:cNvPr id="40963" name="Rectangle 3">
            <a:extLst>
              <a:ext uri="{FF2B5EF4-FFF2-40B4-BE49-F238E27FC236}">
                <a16:creationId xmlns:a16="http://schemas.microsoft.com/office/drawing/2014/main" id="{2E42BDD2-85BF-4E74-83E1-15C9C604F346}"/>
              </a:ext>
            </a:extLst>
          </p:cNvPr>
          <p:cNvSpPr>
            <a:spLocks noGrp="1" noChangeArrowheads="1"/>
          </p:cNvSpPr>
          <p:nvPr>
            <p:ph type="dt" sz="quarter" idx="1"/>
          </p:nvPr>
        </p:nvSpPr>
        <p:spPr bwMode="auto">
          <a:xfrm>
            <a:off x="3971925" y="0"/>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437" tIns="44218" rIns="88437" bIns="44218" numCol="1" anchor="t" anchorCtr="0" compatLnSpc="1">
            <a:prstTxWarp prst="textNoShape">
              <a:avLst/>
            </a:prstTxWarp>
          </a:bodyPr>
          <a:lstStyle>
            <a:lvl1pPr algn="r" defTabSz="884238" eaLnBrk="1" hangingPunct="1">
              <a:defRPr sz="1200">
                <a:latin typeface="Arial" charset="0"/>
              </a:defRPr>
            </a:lvl1pPr>
          </a:lstStyle>
          <a:p>
            <a:pPr>
              <a:defRPr/>
            </a:pPr>
            <a:endParaRPr lang="en-US" altLang="en-US"/>
          </a:p>
        </p:txBody>
      </p:sp>
      <p:sp>
        <p:nvSpPr>
          <p:cNvPr id="40964" name="Rectangle 4">
            <a:extLst>
              <a:ext uri="{FF2B5EF4-FFF2-40B4-BE49-F238E27FC236}">
                <a16:creationId xmlns:a16="http://schemas.microsoft.com/office/drawing/2014/main" id="{1D3A0A98-88D1-40E2-95DF-CFF9B96F74F9}"/>
              </a:ext>
            </a:extLst>
          </p:cNvPr>
          <p:cNvSpPr>
            <a:spLocks noGrp="1" noChangeArrowheads="1"/>
          </p:cNvSpPr>
          <p:nvPr>
            <p:ph type="ftr" sz="quarter" idx="2"/>
          </p:nvPr>
        </p:nvSpPr>
        <p:spPr bwMode="auto">
          <a:xfrm>
            <a:off x="0" y="8831263"/>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437" tIns="44218" rIns="88437" bIns="44218" numCol="1" anchor="b" anchorCtr="0" compatLnSpc="1">
            <a:prstTxWarp prst="textNoShape">
              <a:avLst/>
            </a:prstTxWarp>
          </a:bodyPr>
          <a:lstStyle>
            <a:lvl1pPr defTabSz="884238" eaLnBrk="1" hangingPunct="1">
              <a:defRPr sz="1200">
                <a:latin typeface="Arial" charset="0"/>
              </a:defRPr>
            </a:lvl1pPr>
          </a:lstStyle>
          <a:p>
            <a:pPr>
              <a:defRPr/>
            </a:pPr>
            <a:endParaRPr lang="en-US" altLang="en-US"/>
          </a:p>
        </p:txBody>
      </p:sp>
      <p:sp>
        <p:nvSpPr>
          <p:cNvPr id="40965" name="Rectangle 5">
            <a:extLst>
              <a:ext uri="{FF2B5EF4-FFF2-40B4-BE49-F238E27FC236}">
                <a16:creationId xmlns:a16="http://schemas.microsoft.com/office/drawing/2014/main" id="{56086AA0-3235-4BDD-A419-64D0F101F685}"/>
              </a:ext>
            </a:extLst>
          </p:cNvPr>
          <p:cNvSpPr>
            <a:spLocks noGrp="1" noChangeArrowheads="1"/>
          </p:cNvSpPr>
          <p:nvPr>
            <p:ph type="sldNum" sz="quarter" idx="3"/>
          </p:nvPr>
        </p:nvSpPr>
        <p:spPr bwMode="auto">
          <a:xfrm>
            <a:off x="3971925" y="8831263"/>
            <a:ext cx="303688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437" tIns="44218" rIns="88437" bIns="44218" numCol="1" anchor="b" anchorCtr="0" compatLnSpc="1">
            <a:prstTxWarp prst="textNoShape">
              <a:avLst/>
            </a:prstTxWarp>
          </a:bodyPr>
          <a:lstStyle>
            <a:lvl1pPr algn="r" defTabSz="884238" eaLnBrk="1" hangingPunct="1">
              <a:defRPr sz="1200"/>
            </a:lvl1pPr>
          </a:lstStyle>
          <a:p>
            <a:pPr>
              <a:defRPr/>
            </a:pPr>
            <a:fld id="{DEB015AB-027D-4AA1-8667-82E0F5DE99C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1F13F534-96A2-4F17-8114-8AE4504D3DBF}"/>
              </a:ext>
            </a:extLst>
          </p:cNvPr>
          <p:cNvSpPr>
            <a:spLocks noGrp="1" noChangeArrowheads="1"/>
          </p:cNvSpPr>
          <p:nvPr>
            <p:ph type="hdr" sz="quarter"/>
          </p:nvPr>
        </p:nvSpPr>
        <p:spPr bwMode="auto">
          <a:xfrm>
            <a:off x="0"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95235" name="Rectangle 3">
            <a:extLst>
              <a:ext uri="{FF2B5EF4-FFF2-40B4-BE49-F238E27FC236}">
                <a16:creationId xmlns:a16="http://schemas.microsoft.com/office/drawing/2014/main" id="{01488B0A-CA91-460C-838B-30FD0ED62117}"/>
              </a:ext>
            </a:extLst>
          </p:cNvPr>
          <p:cNvSpPr>
            <a:spLocks noGrp="1" noChangeArrowheads="1"/>
          </p:cNvSpPr>
          <p:nvPr>
            <p:ph type="dt" idx="1"/>
          </p:nvPr>
        </p:nvSpPr>
        <p:spPr bwMode="auto">
          <a:xfrm>
            <a:off x="3970338" y="0"/>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ltLang="en-US"/>
          </a:p>
        </p:txBody>
      </p:sp>
      <p:sp>
        <p:nvSpPr>
          <p:cNvPr id="3076" name="Rectangle 4">
            <a:extLst>
              <a:ext uri="{FF2B5EF4-FFF2-40B4-BE49-F238E27FC236}">
                <a16:creationId xmlns:a16="http://schemas.microsoft.com/office/drawing/2014/main" id="{DBA59922-FBC3-4B6E-9592-265A4A13FEFF}"/>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7" name="Rectangle 5">
            <a:extLst>
              <a:ext uri="{FF2B5EF4-FFF2-40B4-BE49-F238E27FC236}">
                <a16:creationId xmlns:a16="http://schemas.microsoft.com/office/drawing/2014/main" id="{1B8CCFE5-D282-49A3-86FC-6AF17C51A5BF}"/>
              </a:ext>
            </a:extLst>
          </p:cNvPr>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95238" name="Rectangle 6">
            <a:extLst>
              <a:ext uri="{FF2B5EF4-FFF2-40B4-BE49-F238E27FC236}">
                <a16:creationId xmlns:a16="http://schemas.microsoft.com/office/drawing/2014/main" id="{F1F65D77-1F5D-45D0-B36C-7448DBA12C8F}"/>
              </a:ext>
            </a:extLst>
          </p:cNvPr>
          <p:cNvSpPr>
            <a:spLocks noGrp="1" noChangeArrowheads="1"/>
          </p:cNvSpPr>
          <p:nvPr>
            <p:ph type="ftr" sz="quarter" idx="4"/>
          </p:nvPr>
        </p:nvSpPr>
        <p:spPr bwMode="auto">
          <a:xfrm>
            <a:off x="0" y="88312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95239" name="Rectangle 7">
            <a:extLst>
              <a:ext uri="{FF2B5EF4-FFF2-40B4-BE49-F238E27FC236}">
                <a16:creationId xmlns:a16="http://schemas.microsoft.com/office/drawing/2014/main" id="{49BA0B90-E119-46C4-AFE5-122CB00171C3}"/>
              </a:ext>
            </a:extLst>
          </p:cNvPr>
          <p:cNvSpPr>
            <a:spLocks noGrp="1" noChangeArrowheads="1"/>
          </p:cNvSpPr>
          <p:nvPr>
            <p:ph type="sldNum" sz="quarter" idx="5"/>
          </p:nvPr>
        </p:nvSpPr>
        <p:spPr bwMode="auto">
          <a:xfrm>
            <a:off x="3970338" y="8831263"/>
            <a:ext cx="30384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D3542E0-3608-4DE8-95F6-3D531947850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29B0C181-0993-4F97-BBCD-65ECA99EE9C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8ABDBD8-3041-46EA-9029-48B4E8413169}" type="slidenum">
              <a:rPr lang="en-US" altLang="en-US" smtClean="0"/>
              <a:pPr>
                <a:spcBef>
                  <a:spcPct val="0"/>
                </a:spcBef>
              </a:pPr>
              <a:t>1</a:t>
            </a:fld>
            <a:endParaRPr lang="en-US" altLang="en-US"/>
          </a:p>
        </p:txBody>
      </p:sp>
      <p:sp>
        <p:nvSpPr>
          <p:cNvPr id="6147" name="Rectangle 2">
            <a:extLst>
              <a:ext uri="{FF2B5EF4-FFF2-40B4-BE49-F238E27FC236}">
                <a16:creationId xmlns:a16="http://schemas.microsoft.com/office/drawing/2014/main" id="{54FD4E6E-8F9E-45AA-8391-62194F571859}"/>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F14839B-DF4B-4D07-A889-375C4A16852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A9C924B2-0BCF-4002-BA6A-973D3035785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4A7809-9CF4-48DA-8CCE-105FC0A1C914}" type="slidenum">
              <a:rPr lang="en-US" altLang="en-US" smtClean="0"/>
              <a:pPr>
                <a:spcBef>
                  <a:spcPct val="0"/>
                </a:spcBef>
              </a:pPr>
              <a:t>2</a:t>
            </a:fld>
            <a:endParaRPr lang="en-US" altLang="en-US"/>
          </a:p>
        </p:txBody>
      </p:sp>
      <p:sp>
        <p:nvSpPr>
          <p:cNvPr id="8195" name="Rectangle 2">
            <a:extLst>
              <a:ext uri="{FF2B5EF4-FFF2-40B4-BE49-F238E27FC236}">
                <a16:creationId xmlns:a16="http://schemas.microsoft.com/office/drawing/2014/main" id="{2ABC3EFB-5868-4A75-A89B-B64488735DF1}"/>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3BABA2EC-625E-4E28-9D9C-CF9EBE5654E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Search ACHE.org under publications, and you will find 1267 results which includes 230 articles and 26 books.  Endless You Tube videos, TED talks, education orgs websites, and other resources for learning this subject.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D28AEEA5-D470-4289-BB7B-BDCD2673F96D}"/>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15F11A4-7CF3-4C60-834E-C1B510DB4037}" type="slidenum">
              <a:rPr lang="en-US" altLang="en-US" smtClean="0"/>
              <a:pPr>
                <a:spcBef>
                  <a:spcPct val="0"/>
                </a:spcBef>
              </a:pPr>
              <a:t>3</a:t>
            </a:fld>
            <a:endParaRPr lang="en-US" altLang="en-US"/>
          </a:p>
        </p:txBody>
      </p:sp>
      <p:sp>
        <p:nvSpPr>
          <p:cNvPr id="10243" name="Rectangle 2">
            <a:extLst>
              <a:ext uri="{FF2B5EF4-FFF2-40B4-BE49-F238E27FC236}">
                <a16:creationId xmlns:a16="http://schemas.microsoft.com/office/drawing/2014/main" id="{DC7599EF-085D-45AB-8161-5F0938D0A1C4}"/>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16C7B2E4-BC88-489C-A6B8-59069C01482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Knowledge of 7 areas that support the operations of health care.  We will talk about six of them- skipping statistical analysis which is a basic and essential business tool which undergirds all the other knowledge areas </a:t>
            </a:r>
          </a:p>
          <a:p>
            <a:pPr eaLnBrk="1" hangingPunct="1"/>
            <a:r>
              <a:rPr lang="en-US" altLang="en-US" dirty="0">
                <a:latin typeface="Arial" panose="020B0604020202020204" pitchFamily="34" charset="0"/>
              </a:rPr>
              <a:t>Search for many on-line resources- good starting place for a novice is Statistical Analysis with Excel For Dummies (For Dummies (Computer/Tech)) 5th Edition 2022</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2A0CB1D9-AA79-458F-9008-426EA8BDD9F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EA2F94-23BF-405B-BCFA-C7CF8D8075D1}" type="slidenum">
              <a:rPr lang="en-US" altLang="en-US" smtClean="0"/>
              <a:pPr>
                <a:spcBef>
                  <a:spcPct val="0"/>
                </a:spcBef>
              </a:pPr>
              <a:t>4</a:t>
            </a:fld>
            <a:endParaRPr lang="en-US" altLang="en-US"/>
          </a:p>
        </p:txBody>
      </p:sp>
      <p:sp>
        <p:nvSpPr>
          <p:cNvPr id="12291" name="Rectangle 2">
            <a:extLst>
              <a:ext uri="{FF2B5EF4-FFF2-40B4-BE49-F238E27FC236}">
                <a16:creationId xmlns:a16="http://schemas.microsoft.com/office/drawing/2014/main" id="{F8A75F89-A10E-4D68-A07C-42DB2EC48630}"/>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545E251E-68A8-4C71-82B8-37D0BF546862}"/>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Breaking it down to the categories of business.  </a:t>
            </a:r>
          </a:p>
          <a:p>
            <a:pPr eaLnBrk="1" hangingPunct="1"/>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D024D7F6-0F0E-4506-8520-EE1A0F6F93C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02B0C0-A945-47FC-B23C-D4AC5AAC0A77}" type="slidenum">
              <a:rPr lang="en-US" altLang="en-US" smtClean="0"/>
              <a:pPr>
                <a:spcBef>
                  <a:spcPct val="0"/>
                </a:spcBef>
              </a:pPr>
              <a:t>5</a:t>
            </a:fld>
            <a:endParaRPr lang="en-US" altLang="en-US"/>
          </a:p>
        </p:txBody>
      </p:sp>
      <p:sp>
        <p:nvSpPr>
          <p:cNvPr id="14339" name="Rectangle 2">
            <a:extLst>
              <a:ext uri="{FF2B5EF4-FFF2-40B4-BE49-F238E27FC236}">
                <a16:creationId xmlns:a16="http://schemas.microsoft.com/office/drawing/2014/main" id="{A10E272C-135E-4398-9978-5D1435BF20E0}"/>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B1CB5810-ACBC-4FF6-889A-84147D9C9D40}"/>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How many of you are involved in strategic planning in your organizations? Can you describe what that experience is like for the group?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1F9FE18C-5BCD-467E-919D-06A9D5B4817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329A0EC-DC77-4077-A0FE-DF791FA835CD}" type="slidenum">
              <a:rPr lang="en-US" altLang="en-US" smtClean="0"/>
              <a:pPr>
                <a:spcBef>
                  <a:spcPct val="0"/>
                </a:spcBef>
              </a:pPr>
              <a:t>6</a:t>
            </a:fld>
            <a:endParaRPr lang="en-US" altLang="en-US"/>
          </a:p>
        </p:txBody>
      </p:sp>
      <p:sp>
        <p:nvSpPr>
          <p:cNvPr id="16387" name="Rectangle 2">
            <a:extLst>
              <a:ext uri="{FF2B5EF4-FFF2-40B4-BE49-F238E27FC236}">
                <a16:creationId xmlns:a16="http://schemas.microsoft.com/office/drawing/2014/main" id="{55208615-A9A6-44DD-8236-A169099DF4BD}"/>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A39F1479-60AC-494C-9D81-3766BB25D408}"/>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Think of the seven steps like a flow chart where the steps are necessarily sequential.   Need to include stakeholders in the early steps to ensure alignment within organization leadership and staff and others and to verify have buy in from important areas.  Who are your stakeholders?  Consider who can help contribute to the process, who can serve as champions?  Who can serve as your devil’s advocate for balance?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5E19880D-6485-42B8-B797-CB6C1EF04BE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E9111B-50B0-4A53-BAFC-D69A6406ADF6}" type="slidenum">
              <a:rPr lang="en-US" altLang="en-US" smtClean="0"/>
              <a:pPr>
                <a:spcBef>
                  <a:spcPct val="0"/>
                </a:spcBef>
              </a:pPr>
              <a:t>7</a:t>
            </a:fld>
            <a:endParaRPr lang="en-US" altLang="en-US"/>
          </a:p>
        </p:txBody>
      </p:sp>
      <p:sp>
        <p:nvSpPr>
          <p:cNvPr id="18435" name="Rectangle 2">
            <a:extLst>
              <a:ext uri="{FF2B5EF4-FFF2-40B4-BE49-F238E27FC236}">
                <a16:creationId xmlns:a16="http://schemas.microsoft.com/office/drawing/2014/main" id="{BC6F5168-6F5C-4489-ABC6-05297F6FD415}"/>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8C74F5D0-5D78-4E66-A30B-75DB38A81E32}"/>
              </a:ext>
            </a:extLst>
          </p:cNvPr>
          <p:cNvSpPr>
            <a:spLocks noGrp="1" noChangeArrowheads="1"/>
          </p:cNvSpPr>
          <p:nvPr>
            <p:ph type="body" idx="1"/>
          </p:nvPr>
        </p:nvSpPr>
        <p:spPr>
          <a:noFill/>
        </p:spPr>
        <p:txBody>
          <a:bodyPr/>
          <a:lstStyle/>
          <a:p>
            <a:pPr eaLnBrk="1" hangingPunct="1"/>
            <a:r>
              <a:rPr lang="en-US" altLang="en-US" dirty="0">
                <a:solidFill>
                  <a:srgbClr val="111111"/>
                </a:solidFill>
                <a:latin typeface="Helvetica" panose="020B0604020202020204" pitchFamily="34" charset="0"/>
              </a:rPr>
              <a:t>By a show of hands, how many of you can quote the mission statement for your organization? What about your vision statement? If you don’t know what it is, how do you know that you are aligned with it in the decisions that you make at your level? The mission statement needs to be constructed in such a way that it speaks to every level of the organization. If it does not, it is just words on a page.</a:t>
            </a:r>
          </a:p>
          <a:p>
            <a:pPr eaLnBrk="1" hangingPunct="1"/>
            <a:r>
              <a:rPr lang="en-US" altLang="en-US" dirty="0">
                <a:solidFill>
                  <a:srgbClr val="111111"/>
                </a:solidFill>
                <a:latin typeface="Helvetica" panose="020B0604020202020204" pitchFamily="34" charset="0"/>
              </a:rPr>
              <a:t>Some short and some longer.</a:t>
            </a:r>
          </a:p>
          <a:p>
            <a:pPr eaLnBrk="1" hangingPunct="1"/>
            <a:r>
              <a:rPr lang="en-US" altLang="en-US" dirty="0">
                <a:solidFill>
                  <a:srgbClr val="111111"/>
                </a:solidFill>
                <a:latin typeface="Helvetica" panose="020B0604020202020204" pitchFamily="34" charset="0"/>
              </a:rPr>
              <a:t>Mayo Clinic mission: Inspiring hope and promoting health through integrated clinical practice, education and research.</a:t>
            </a:r>
          </a:p>
          <a:p>
            <a:pPr eaLnBrk="1" hangingPunct="1"/>
            <a:r>
              <a:rPr lang="en-US" altLang="en-US" dirty="0">
                <a:solidFill>
                  <a:srgbClr val="111111"/>
                </a:solidFill>
                <a:latin typeface="Helvetica" panose="020B0604020202020204" pitchFamily="34" charset="0"/>
              </a:rPr>
              <a:t>Houston Methodist: T</a:t>
            </a:r>
            <a:r>
              <a:rPr lang="en-US" b="0" i="0" dirty="0">
                <a:solidFill>
                  <a:srgbClr val="191918"/>
                </a:solidFill>
                <a:effectLst/>
                <a:latin typeface="Titillium Web" panose="020F0502020204030204" pitchFamily="2" charset="0"/>
              </a:rPr>
              <a:t>o provide high quality, cost-effective health care that delivers the best value to the people we serve in a spiritual environment of caring in association with internationally recognized teaching and research.</a:t>
            </a:r>
            <a:endParaRPr lang="en-US" altLang="en-US" dirty="0">
              <a:solidFill>
                <a:srgbClr val="111111"/>
              </a:solidFill>
              <a:latin typeface="Helvetica" panose="020B0604020202020204" pitchFamily="34" charset="0"/>
            </a:endParaRPr>
          </a:p>
          <a:p>
            <a:pPr eaLnBrk="1" hangingPunct="1"/>
            <a:r>
              <a:rPr lang="en-US" altLang="en-US" dirty="0">
                <a:latin typeface="Arial" panose="020B0604020202020204" pitchFamily="34" charset="0"/>
              </a:rPr>
              <a:t>MD Anderson: The mission of The University of Texas MD Anderson Cancer Center is to eliminate cancer in Texas, the nation, and the world through outstanding programs that integrate patient care, research and prevention, and through education for undergraduate and graduate students, trainees, professionals, employees and the public.  </a:t>
            </a:r>
          </a:p>
          <a:p>
            <a:pPr eaLnBrk="1" hangingPunct="1"/>
            <a:r>
              <a:rPr lang="en-US" altLang="en-US" dirty="0">
                <a:latin typeface="Arial" panose="020B0604020202020204" pitchFamily="34" charset="0"/>
              </a:rPr>
              <a:t>Objectives- Objectives are the goals that your organization will use to provide direction to the implementation of the mission and to outline an expected cadence for that mission’s implementation. </a:t>
            </a:r>
          </a:p>
          <a:p>
            <a:pPr eaLnBrk="1" hangingPunct="1"/>
            <a:r>
              <a:rPr lang="en-US" altLang="en-US" dirty="0" err="1">
                <a:latin typeface="Arial" panose="020B0604020202020204" pitchFamily="34" charset="0"/>
              </a:rPr>
              <a:t>Acheivable</a:t>
            </a:r>
            <a:r>
              <a:rPr lang="en-US" altLang="en-US" dirty="0">
                <a:latin typeface="Arial" panose="020B0604020202020204" pitchFamily="34" charset="0"/>
              </a:rPr>
              <a:t> goals are the key to success. Everything that sounds good is not a good idea. How many of you can attest that you have witnessed organizations chasing their tales for years trying to achieve something that they should have recognized was not within their ability to achieve and likely was not within their scope. That doesn’t mean that we should abandon innovation but that </a:t>
            </a:r>
            <a:r>
              <a:rPr lang="en-US" altLang="en-US" dirty="0" err="1">
                <a:latin typeface="Arial" panose="020B0604020202020204" pitchFamily="34" charset="0"/>
              </a:rPr>
              <a:t>innovatation</a:t>
            </a:r>
            <a:r>
              <a:rPr lang="en-US" altLang="en-US" dirty="0">
                <a:latin typeface="Arial" panose="020B0604020202020204" pitchFamily="34" charset="0"/>
              </a:rPr>
              <a:t> should be strategic and in alignment with our vision. Example: Health equity. </a:t>
            </a:r>
          </a:p>
          <a:p>
            <a:pPr eaLnBrk="1" hangingPunct="1"/>
            <a:r>
              <a:rPr lang="en-US" dirty="0"/>
              <a:t>Ask: How does your mission reflect community healthcare needs?</a:t>
            </a:r>
            <a:endParaRPr lang="en-US" altLang="en-US" dirty="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043CC274-2E75-452B-887D-23A29DA4468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B589873-C1AB-4E49-B532-FF9DB24C121C}" type="slidenum">
              <a:rPr lang="en-US" altLang="en-US" smtClean="0"/>
              <a:pPr>
                <a:spcBef>
                  <a:spcPct val="0"/>
                </a:spcBef>
              </a:pPr>
              <a:t>8</a:t>
            </a:fld>
            <a:endParaRPr lang="en-US" altLang="en-US"/>
          </a:p>
        </p:txBody>
      </p:sp>
      <p:sp>
        <p:nvSpPr>
          <p:cNvPr id="20483" name="Rectangle 2">
            <a:extLst>
              <a:ext uri="{FF2B5EF4-FFF2-40B4-BE49-F238E27FC236}">
                <a16:creationId xmlns:a16="http://schemas.microsoft.com/office/drawing/2014/main" id="{016E8BFD-8298-496A-B58A-13A4A5536A80}"/>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935C5CAB-3C9D-4CB9-ADC7-E8253A9B7128}"/>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Need to know where you are before you decide where to go and how you will get there.  Also provides the basis for reality checks.  </a:t>
            </a:r>
          </a:p>
          <a:p>
            <a:pPr eaLnBrk="1" hangingPunct="1"/>
            <a:r>
              <a:rPr lang="en-US" altLang="en-US" dirty="0">
                <a:latin typeface="Arial" panose="020B0604020202020204" pitchFamily="34" charset="0"/>
              </a:rPr>
              <a:t>Macro - Regulatory- healthcare is one of the most if not the most regulated industry.  Local, state and federal political climate WRT healthcare. Various levels of legal/governmental certifications, permits, requirements must be met.  </a:t>
            </a:r>
          </a:p>
          <a:p>
            <a:pPr eaLnBrk="1" hangingPunct="1"/>
            <a:r>
              <a:rPr lang="en-US" altLang="en-US" dirty="0">
                <a:latin typeface="Arial" panose="020B0604020202020204" pitchFamily="34" charset="0"/>
              </a:rPr>
              <a:t>Micro - Supply chain and the cost of goods also may important to consider.  </a:t>
            </a:r>
          </a:p>
          <a:p>
            <a:pPr eaLnBrk="1" hangingPunct="1"/>
            <a:endParaRPr lang="en-US" altLang="en-US" dirty="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9F67C62-5862-46A1-8637-DF55D3979F4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BB1361-29C6-4909-9575-1A02037F0851}" type="slidenum">
              <a:rPr lang="en-US" altLang="en-US" smtClean="0"/>
              <a:pPr>
                <a:spcBef>
                  <a:spcPct val="0"/>
                </a:spcBef>
              </a:pPr>
              <a:t>9</a:t>
            </a:fld>
            <a:endParaRPr lang="en-US" altLang="en-US"/>
          </a:p>
        </p:txBody>
      </p:sp>
      <p:sp>
        <p:nvSpPr>
          <p:cNvPr id="22531" name="Rectangle 2">
            <a:extLst>
              <a:ext uri="{FF2B5EF4-FFF2-40B4-BE49-F238E27FC236}">
                <a16:creationId xmlns:a16="http://schemas.microsoft.com/office/drawing/2014/main" id="{042A1838-61B8-483B-8690-C85E38CC6038}"/>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E61BC30D-A626-449B-84FA-7525F4F803AF}"/>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The SWOT analysis is a framework that one can use to objectively evaluate an organization’s competitive position in the market. The more we access our stakeholder’s feedback in this process, the more likely we are to understand how to move the organization forward in the market. Transparency is paramount in this process.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anose="020B0604020202020204" pitchFamily="34" charset="0"/>
              </a:rPr>
              <a:t>Adapting to external and internal: this became clearly  evident with the onset of the COVID pandemic.  Currently portability of the workforce and remote work, manpower are primary. Supply chain issues involving pharmaceuticals, supplies, equipment, etc.  Keeping up with publications like Becker’s Report and McKinsey and others is critical to healthy assessment and SWOT.  We are seeing enormous fluidity in the healthcare business and swings in successes and failures. Another analysis tool that builds more on the components of the  SWOT analysis is the PESTEL analysis. PESTEL stands for political, economic, social, technological, environmental and legal. If you are interested in learning more about this analysis and how to incorporate it into your strategic plan, you can Google it like I did. </a:t>
            </a:r>
            <a:r>
              <a:rPr lang="en-US" altLang="en-US" dirty="0">
                <a:latin typeface="Arial" panose="020B0604020202020204" pitchFamily="34" charset="0"/>
                <a:sym typeface="Wingdings" panose="05000000000000000000" pitchFamily="2" charset="2"/>
              </a:rPr>
              <a: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Ask: Would someone be willing to share with the group any internal or external factors have recently impacted your strategic decisions?</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2E0CBDFB-7517-467B-8262-5137982CFFD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36356A3-6607-4D45-BEF2-F4F0B7191B69}" type="slidenum">
              <a:rPr lang="en-US" altLang="en-US" smtClean="0"/>
              <a:pPr>
                <a:spcBef>
                  <a:spcPct val="0"/>
                </a:spcBef>
              </a:pPr>
              <a:t>10</a:t>
            </a:fld>
            <a:endParaRPr lang="en-US" altLang="en-US"/>
          </a:p>
        </p:txBody>
      </p:sp>
      <p:sp>
        <p:nvSpPr>
          <p:cNvPr id="24579" name="Rectangle 2">
            <a:extLst>
              <a:ext uri="{FF2B5EF4-FFF2-40B4-BE49-F238E27FC236}">
                <a16:creationId xmlns:a16="http://schemas.microsoft.com/office/drawing/2014/main" id="{11621DF6-4144-4316-B9FA-E93F3ACC4CE0}"/>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7EC4F2B3-A822-4AEC-BC89-B8B019621F18}"/>
              </a:ext>
            </a:extLst>
          </p:cNvPr>
          <p:cNvSpPr>
            <a:spLocks noGrp="1" noChangeArrowheads="1"/>
          </p:cNvSpPr>
          <p:nvPr>
            <p:ph type="body" idx="1"/>
          </p:nvPr>
        </p:nvSpPr>
        <p:spPr>
          <a:noFill/>
        </p:spPr>
        <p:txBody>
          <a:bodyPr/>
          <a:lstStyle/>
          <a:p>
            <a:pPr eaLnBrk="1" hangingPunct="1"/>
            <a:r>
              <a:rPr lang="en-US" b="1" i="0" dirty="0">
                <a:solidFill>
                  <a:srgbClr val="111111"/>
                </a:solidFill>
                <a:effectLst/>
                <a:latin typeface="SourceSansPro"/>
              </a:rPr>
              <a:t>Strengths </a:t>
            </a:r>
            <a:r>
              <a:rPr lang="en-US" b="0" i="0" dirty="0">
                <a:solidFill>
                  <a:srgbClr val="111111"/>
                </a:solidFill>
                <a:effectLst/>
                <a:latin typeface="SourceSansPro"/>
              </a:rPr>
              <a:t>describe what an organization excels at and what </a:t>
            </a:r>
            <a:r>
              <a:rPr lang="en-US" sz="1200" b="0" i="0" u="none" kern="1200" dirty="0">
                <a:solidFill>
                  <a:srgbClr val="111111"/>
                </a:solidFill>
                <a:effectLst/>
                <a:latin typeface="SourceSansPro"/>
                <a:ea typeface="+mn-ea"/>
                <a:cs typeface="+mn-cs"/>
              </a:rPr>
              <a:t>separates it from the competition</a:t>
            </a:r>
            <a:r>
              <a:rPr lang="en-US" b="0" i="0" dirty="0">
                <a:solidFill>
                  <a:srgbClr val="111111"/>
                </a:solidFill>
                <a:effectLst/>
                <a:latin typeface="SourceSansPro"/>
              </a:rPr>
              <a:t>: a strong brand, loyal customer base, a strong balance sheet, unique technology, etc. </a:t>
            </a:r>
          </a:p>
          <a:p>
            <a:pPr eaLnBrk="1" hangingPunct="1"/>
            <a:r>
              <a:rPr lang="en-US" altLang="en-US" b="1" i="0" dirty="0">
                <a:solidFill>
                  <a:srgbClr val="111111"/>
                </a:solidFill>
                <a:effectLst/>
                <a:latin typeface="SourceSansPro"/>
              </a:rPr>
              <a:t>Weaknesses</a:t>
            </a:r>
            <a:r>
              <a:rPr lang="en-US" altLang="en-US" b="0" i="0" dirty="0">
                <a:solidFill>
                  <a:srgbClr val="111111"/>
                </a:solidFill>
                <a:effectLst/>
                <a:latin typeface="SourceSansPro"/>
              </a:rPr>
              <a:t> </a:t>
            </a:r>
            <a:r>
              <a:rPr lang="en-US" b="0" i="0" dirty="0">
                <a:solidFill>
                  <a:srgbClr val="111111"/>
                </a:solidFill>
                <a:effectLst/>
                <a:latin typeface="SourceSansPro"/>
              </a:rPr>
              <a:t>are areas where the business needs to improve to remain competitive: a weak brand, higher-than-average turnover, high levels of debt, an inadequate supply chain, or lack of capital.</a:t>
            </a:r>
          </a:p>
          <a:p>
            <a:pPr eaLnBrk="1" hangingPunct="1"/>
            <a:r>
              <a:rPr lang="en-US" b="1" i="0" dirty="0">
                <a:solidFill>
                  <a:srgbClr val="111111"/>
                </a:solidFill>
                <a:effectLst/>
                <a:latin typeface="SourceSansPro"/>
              </a:rPr>
              <a:t>Opportunities</a:t>
            </a:r>
            <a:r>
              <a:rPr lang="en-US" b="0" i="0" dirty="0">
                <a:solidFill>
                  <a:srgbClr val="111111"/>
                </a:solidFill>
                <a:effectLst/>
                <a:latin typeface="SourceSansPro"/>
              </a:rPr>
              <a:t> refer to favorable external factors that could give an organization a competitive advantage. Can any of you think of an opportunity that might exist in the healthcare market? What about the approach that Amazon and CFS (for example) are taking to capture some of our customers with these small clinics and other unique approaches to healthcare delivery?</a:t>
            </a:r>
          </a:p>
          <a:p>
            <a:pPr eaLnBrk="1" hangingPunct="1"/>
            <a:r>
              <a:rPr lang="en-US" altLang="en-US" b="1" i="0" dirty="0">
                <a:solidFill>
                  <a:srgbClr val="111111"/>
                </a:solidFill>
                <a:effectLst/>
                <a:latin typeface="SourceSansPro"/>
              </a:rPr>
              <a:t>Threats</a:t>
            </a:r>
            <a:r>
              <a:rPr lang="en-US" altLang="en-US" b="0" i="0" dirty="0">
                <a:solidFill>
                  <a:srgbClr val="111111"/>
                </a:solidFill>
                <a:effectLst/>
                <a:latin typeface="SourceSansPro"/>
              </a:rPr>
              <a:t> </a:t>
            </a:r>
            <a:r>
              <a:rPr lang="en-US" b="0" i="0" dirty="0">
                <a:solidFill>
                  <a:srgbClr val="111111"/>
                </a:solidFill>
                <a:effectLst/>
                <a:latin typeface="SourceSansPro"/>
              </a:rPr>
              <a:t>can be factors that have the potential to harm an organization. They can include things like rising costs for materials, increasing competition, tight labor supply, etc. Can you think of some others?</a:t>
            </a:r>
            <a:endParaRPr lang="en-US" altLang="en-US" dirty="0">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635D776A-8E70-4A10-BCF2-D69759C1682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DEE043-7250-4867-B7E9-ECC789FD6FCD}" type="slidenum">
              <a:rPr lang="en-US" altLang="en-US" smtClean="0"/>
              <a:pPr>
                <a:spcBef>
                  <a:spcPct val="0"/>
                </a:spcBef>
              </a:pPr>
              <a:t>11</a:t>
            </a:fld>
            <a:endParaRPr lang="en-US" altLang="en-US"/>
          </a:p>
        </p:txBody>
      </p:sp>
      <p:sp>
        <p:nvSpPr>
          <p:cNvPr id="26627" name="Rectangle 2">
            <a:extLst>
              <a:ext uri="{FF2B5EF4-FFF2-40B4-BE49-F238E27FC236}">
                <a16:creationId xmlns:a16="http://schemas.microsoft.com/office/drawing/2014/main" id="{58B2B44C-04D2-469D-B5F7-D43E050480DE}"/>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597D1753-9256-4297-AF22-7D9782533C65}"/>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We are going to look at one-half of the analysis that each organization needs to take into consideration. We will not cover external analysis in this course but it is equally important to the success of your strategic planning.</a:t>
            </a:r>
          </a:p>
          <a:p>
            <a:pPr eaLnBrk="1" hangingPunct="1"/>
            <a:r>
              <a:rPr lang="en-US" altLang="en-US" dirty="0">
                <a:latin typeface="Arial" panose="020B0604020202020204" pitchFamily="34" charset="0"/>
              </a:rPr>
              <a:t>Internal Analysis:</a:t>
            </a:r>
          </a:p>
          <a:p>
            <a:pPr eaLnBrk="1" hangingPunct="1"/>
            <a:r>
              <a:rPr lang="en-US" altLang="en-US" dirty="0">
                <a:latin typeface="Arial" panose="020B0604020202020204" pitchFamily="34" charset="0"/>
              </a:rPr>
              <a:t>What do you already have to work with?  </a:t>
            </a:r>
          </a:p>
          <a:p>
            <a:pPr eaLnBrk="1" hangingPunct="1"/>
            <a:r>
              <a:rPr lang="en-US" altLang="en-US" dirty="0">
                <a:latin typeface="Arial" panose="020B0604020202020204" pitchFamily="34" charset="0"/>
              </a:rPr>
              <a:t>How are you viewed by employees, by the community?</a:t>
            </a:r>
          </a:p>
          <a:p>
            <a:pPr eaLnBrk="1" hangingPunct="1"/>
            <a:r>
              <a:rPr lang="en-US" altLang="en-US" dirty="0">
                <a:latin typeface="Arial" panose="020B0604020202020204" pitchFamily="34" charset="0"/>
              </a:rPr>
              <a:t>Do you have Experts or expertise already in your company?</a:t>
            </a:r>
          </a:p>
          <a:p>
            <a:pPr eaLnBrk="1" hangingPunct="1"/>
            <a:r>
              <a:rPr lang="en-US" altLang="en-US" dirty="0">
                <a:latin typeface="Arial" panose="020B0604020202020204" pitchFamily="34" charset="0"/>
              </a:rPr>
              <a:t>Where are you strong?</a:t>
            </a:r>
          </a:p>
          <a:p>
            <a:pPr eaLnBrk="1" hangingPunct="1"/>
            <a:r>
              <a:rPr lang="en-US" altLang="en-US" dirty="0">
                <a:latin typeface="Arial" panose="020B0604020202020204" pitchFamily="34" charset="0"/>
              </a:rPr>
              <a:t>What is missing or weak?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6E63BE37-4FBC-475B-9E75-14D57EAE8B0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D740B4-F25F-41E8-9422-F15409554EC8}" type="slidenum">
              <a:rPr lang="en-US" altLang="en-US" smtClean="0"/>
              <a:pPr>
                <a:spcBef>
                  <a:spcPct val="0"/>
                </a:spcBef>
              </a:pPr>
              <a:t>12</a:t>
            </a:fld>
            <a:endParaRPr lang="en-US" altLang="en-US"/>
          </a:p>
        </p:txBody>
      </p:sp>
      <p:sp>
        <p:nvSpPr>
          <p:cNvPr id="28675" name="Rectangle 2">
            <a:extLst>
              <a:ext uri="{FF2B5EF4-FFF2-40B4-BE49-F238E27FC236}">
                <a16:creationId xmlns:a16="http://schemas.microsoft.com/office/drawing/2014/main" id="{B25CD1D3-A6E1-4A2A-A849-ACD9E075197C}"/>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7EAF9880-D58E-446E-AF8F-6EA621D66B70}"/>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More areas to look at. </a:t>
            </a:r>
          </a:p>
          <a:p>
            <a:pPr eaLnBrk="1" hangingPunct="1"/>
            <a:r>
              <a:rPr lang="en-US" altLang="en-US" dirty="0">
                <a:latin typeface="Arial" panose="020B0604020202020204" pitchFamily="34" charset="0"/>
              </a:rPr>
              <a:t>Need to analyze all facets of organization and environment with a critical eye. </a:t>
            </a:r>
          </a:p>
          <a:p>
            <a:pPr eaLnBrk="1" hangingPunct="1"/>
            <a:r>
              <a:rPr lang="en-US" altLang="en-US" dirty="0">
                <a:latin typeface="Arial" panose="020B0604020202020204" pitchFamily="34" charset="0"/>
              </a:rPr>
              <a:t>Business analytics are important here.</a:t>
            </a:r>
          </a:p>
          <a:p>
            <a:pPr eaLnBrk="1" hangingPunct="1"/>
            <a:r>
              <a:rPr lang="en-US" dirty="0"/>
              <a:t>Ask: Which strategy aligns best with your current market position?</a:t>
            </a:r>
            <a:endParaRPr lang="en-US" altLang="en-US" dirty="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D7838AA6-6EA5-4165-8F2F-8E5B985052C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849DBB-E1C8-49DA-8F0E-7C6DFD56FA6C}" type="slidenum">
              <a:rPr lang="en-US" altLang="en-US" smtClean="0"/>
              <a:pPr>
                <a:spcBef>
                  <a:spcPct val="0"/>
                </a:spcBef>
              </a:pPr>
              <a:t>13</a:t>
            </a:fld>
            <a:endParaRPr lang="en-US" altLang="en-US"/>
          </a:p>
        </p:txBody>
      </p:sp>
      <p:sp>
        <p:nvSpPr>
          <p:cNvPr id="30723" name="Rectangle 2">
            <a:extLst>
              <a:ext uri="{FF2B5EF4-FFF2-40B4-BE49-F238E27FC236}">
                <a16:creationId xmlns:a16="http://schemas.microsoft.com/office/drawing/2014/main" id="{6945962A-8182-4686-9EE2-1834D68FFE3C}"/>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4DDE19C9-0648-435D-81F2-083396D952C7}"/>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There are many strategies that can be utilized in the formulation of your strategic plan. For the purposes of the exam, we will focus on the two that ACHE recommend</a:t>
            </a:r>
          </a:p>
          <a:p>
            <a:pPr eaLnBrk="1" hangingPunct="1"/>
            <a:r>
              <a:rPr lang="en-US" altLang="en-US" dirty="0">
                <a:latin typeface="Arial" panose="020B0604020202020204" pitchFamily="34" charset="0"/>
              </a:rPr>
              <a:t>"Cost Leadership" (no frills, low cost provider, economy of scale) AND</a:t>
            </a:r>
          </a:p>
          <a:p>
            <a:pPr eaLnBrk="1" hangingPunct="1"/>
            <a:r>
              <a:rPr lang="en-US" altLang="en-US" dirty="0">
                <a:latin typeface="Arial" panose="020B0604020202020204" pitchFamily="34" charset="0"/>
              </a:rPr>
              <a:t>“Differentiation" (creating uniquely desirable products and services that set your organization apart from the competition)</a:t>
            </a:r>
          </a:p>
          <a:p>
            <a:pPr eaLnBrk="1" hangingPunct="1"/>
            <a:r>
              <a:rPr lang="en-US" altLang="en-US" dirty="0">
                <a:latin typeface="Arial" panose="020B0604020202020204" pitchFamily="34" charset="0"/>
              </a:rPr>
              <a:t>Which do you aim to be?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1A8C1AE2-9C25-4244-A9D6-79F7E8F7C41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79BBFB-206F-4355-8F9B-BAE6ABDB7705}" type="slidenum">
              <a:rPr lang="en-US" altLang="en-US" smtClean="0"/>
              <a:pPr>
                <a:spcBef>
                  <a:spcPct val="0"/>
                </a:spcBef>
              </a:pPr>
              <a:t>14</a:t>
            </a:fld>
            <a:endParaRPr lang="en-US" altLang="en-US"/>
          </a:p>
        </p:txBody>
      </p:sp>
      <p:sp>
        <p:nvSpPr>
          <p:cNvPr id="32771" name="Rectangle 2">
            <a:extLst>
              <a:ext uri="{FF2B5EF4-FFF2-40B4-BE49-F238E27FC236}">
                <a16:creationId xmlns:a16="http://schemas.microsoft.com/office/drawing/2014/main" id="{17B6A4B3-B168-4A40-810C-0257D06F0C13}"/>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48AC47D7-741F-40D1-8717-8F300778E420}"/>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Focus groups and representation from all areas and including various levels of the organization at this step.  </a:t>
            </a:r>
          </a:p>
          <a:p>
            <a:pPr eaLnBrk="1" hangingPunct="1"/>
            <a:r>
              <a:rPr lang="en-US" altLang="en-US" dirty="0">
                <a:latin typeface="Arial" panose="020B0604020202020204" pitchFamily="34" charset="0"/>
              </a:rPr>
              <a:t>You only know what is in your head based on your experience and knowledge.  </a:t>
            </a:r>
          </a:p>
          <a:p>
            <a:pPr eaLnBrk="1" hangingPunct="1"/>
            <a:r>
              <a:rPr lang="en-US" altLang="en-US" dirty="0">
                <a:latin typeface="Arial" panose="020B0604020202020204" pitchFamily="34" charset="0"/>
              </a:rPr>
              <a:t>Good communication essential to this step to ensure successful implementation.  </a:t>
            </a:r>
          </a:p>
          <a:p>
            <a:pPr eaLnBrk="1" hangingPunct="1"/>
            <a:r>
              <a:rPr lang="en-US" altLang="en-US" dirty="0">
                <a:latin typeface="Arial" panose="020B0604020202020204" pitchFamily="34" charset="0"/>
              </a:rPr>
              <a:t>Ideally everyone must be “in” for optimal chances of success.</a:t>
            </a:r>
          </a:p>
          <a:p>
            <a:pPr eaLnBrk="1" hangingPunct="1"/>
            <a:r>
              <a:rPr lang="en-US" altLang="en-US" dirty="0">
                <a:latin typeface="Arial" panose="020B0604020202020204" pitchFamily="34" charset="0"/>
              </a:rPr>
              <a:t>Engagement of all stakeholders is key. </a:t>
            </a:r>
          </a:p>
          <a:p>
            <a:pPr eaLnBrk="1" hangingPunct="1"/>
            <a:r>
              <a:rPr lang="en-US" altLang="en-US" dirty="0">
                <a:latin typeface="Arial" panose="020B0604020202020204" pitchFamily="34" charset="0"/>
              </a:rPr>
              <a:t>The bigger the initiative, the broader inclusion needed.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A4BD493-6A22-40B2-9B10-E2A43A86A28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8D3425A-89D5-48C3-9FC6-18BE71B08C10}" type="slidenum">
              <a:rPr lang="en-US" altLang="en-US" smtClean="0"/>
              <a:pPr>
                <a:spcBef>
                  <a:spcPct val="0"/>
                </a:spcBef>
              </a:pPr>
              <a:t>15</a:t>
            </a:fld>
            <a:endParaRPr lang="en-US" altLang="en-US"/>
          </a:p>
        </p:txBody>
      </p:sp>
      <p:sp>
        <p:nvSpPr>
          <p:cNvPr id="34819" name="Rectangle 2">
            <a:extLst>
              <a:ext uri="{FF2B5EF4-FFF2-40B4-BE49-F238E27FC236}">
                <a16:creationId xmlns:a16="http://schemas.microsoft.com/office/drawing/2014/main" id="{B897FD16-F2BC-4F41-84E0-513E3F3F8D11}"/>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39C20A51-A836-4267-9645-B2BA64F0848F}"/>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Evaluation and control help us know we are performing in alignment with the established and agreed strategies, and the plan is appropriate and succeeding.  </a:t>
            </a:r>
          </a:p>
          <a:p>
            <a:pPr eaLnBrk="1" hangingPunct="1"/>
            <a:r>
              <a:rPr lang="en-US" altLang="en-US" dirty="0">
                <a:latin typeface="Arial" panose="020B0604020202020204" pitchFamily="34" charset="0"/>
              </a:rPr>
              <a:t>May need to update the measures over time as things move along. Some measures may become out of date or irrelevant, or new ones may be appropriate to the current circumstances.  </a:t>
            </a:r>
          </a:p>
          <a:p>
            <a:pPr eaLnBrk="1" hangingPunct="1"/>
            <a:r>
              <a:rPr lang="en-US" altLang="en-US" dirty="0">
                <a:latin typeface="Arial" panose="020B0604020202020204" pitchFamily="34" charset="0"/>
              </a:rPr>
              <a:t>As an example- you may implement a new patient scheduling workflow for patient self-scheduling based on the available technology at the time. The way you measure outcomes may have originally been anchored in patient preference and providers begin to complain the cancelation rates/no show rates are increasing.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anose="020B0604020202020204" pitchFamily="34" charset="0"/>
              </a:rPr>
              <a:t>Measure, measure, measure to prove the plan is working or identify what needs adjustment.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B2A234A-809F-474B-A7CF-F68D86652B7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EF9A90-1459-4A07-ACDF-0FA50CD65CC7}" type="slidenum">
              <a:rPr lang="en-US" altLang="en-US" smtClean="0"/>
              <a:pPr>
                <a:spcBef>
                  <a:spcPct val="0"/>
                </a:spcBef>
              </a:pPr>
              <a:t>16</a:t>
            </a:fld>
            <a:endParaRPr lang="en-US" altLang="en-US"/>
          </a:p>
        </p:txBody>
      </p:sp>
      <p:sp>
        <p:nvSpPr>
          <p:cNvPr id="36867" name="Rectangle 2">
            <a:extLst>
              <a:ext uri="{FF2B5EF4-FFF2-40B4-BE49-F238E27FC236}">
                <a16:creationId xmlns:a16="http://schemas.microsoft.com/office/drawing/2014/main" id="{F1BD6375-CC01-48AD-9E94-9210D2BD3CE6}"/>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2A9B296-6F59-4207-99C9-5CE1CD11824F}"/>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The best ideas come from those who are on the front lines. If you do not know what they are thinking, you are setting yourself up for failure.</a:t>
            </a:r>
          </a:p>
          <a:p>
            <a:pPr eaLnBrk="1" hangingPunct="1"/>
            <a:r>
              <a:rPr lang="en-US" altLang="en-US" dirty="0">
                <a:latin typeface="Arial" panose="020B0604020202020204" pitchFamily="34" charset="0"/>
              </a:rPr>
              <a:t>Critically important to celebrate victories and reward progress. </a:t>
            </a:r>
          </a:p>
          <a:p>
            <a:pPr eaLnBrk="1" hangingPunct="1"/>
            <a:r>
              <a:rPr lang="en-US" altLang="en-US" dirty="0">
                <a:latin typeface="Arial" panose="020B0604020202020204" pitchFamily="34" charset="0"/>
              </a:rPr>
              <a:t>Be prepared to be wrong and change. </a:t>
            </a:r>
          </a:p>
          <a:p>
            <a:pPr eaLnBrk="1" hangingPunct="1"/>
            <a:r>
              <a:rPr lang="en-US" altLang="en-US" dirty="0">
                <a:latin typeface="Arial" panose="020B0604020202020204" pitchFamily="34" charset="0"/>
              </a:rPr>
              <a:t>Keep an open mind.  </a:t>
            </a:r>
          </a:p>
          <a:p>
            <a:pPr eaLnBrk="1" hangingPunct="1"/>
            <a:r>
              <a:rPr lang="en-US" altLang="en-US" dirty="0">
                <a:latin typeface="Arial" panose="020B0604020202020204" pitchFamily="34" charset="0"/>
              </a:rPr>
              <a:t>Opportunity to learn and improve.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6189E6C6-FE00-4C2D-AC49-74F42346805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5EBC6E-6E10-4603-A97C-495C69C8F2A3}" type="slidenum">
              <a:rPr lang="en-US" altLang="en-US" smtClean="0"/>
              <a:pPr>
                <a:spcBef>
                  <a:spcPct val="0"/>
                </a:spcBef>
              </a:pPr>
              <a:t>17</a:t>
            </a:fld>
            <a:endParaRPr lang="en-US" altLang="en-US"/>
          </a:p>
        </p:txBody>
      </p:sp>
      <p:sp>
        <p:nvSpPr>
          <p:cNvPr id="38915" name="Rectangle 2">
            <a:extLst>
              <a:ext uri="{FF2B5EF4-FFF2-40B4-BE49-F238E27FC236}">
                <a16:creationId xmlns:a16="http://schemas.microsoft.com/office/drawing/2014/main" id="{A150ABC3-3C3F-4357-8ACB-B73CD77AB466}"/>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23680D24-D7D9-4E97-BABC-9AC1CED5F5DB}"/>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Continuous improvement prevents strategic plans from becoming outdated and helps ensure relevance.  </a:t>
            </a:r>
          </a:p>
          <a:p>
            <a:pPr eaLnBrk="1" hangingPunct="1"/>
            <a:r>
              <a:rPr lang="en-US" altLang="en-US" dirty="0">
                <a:latin typeface="Arial" panose="020B0604020202020204" pitchFamily="34" charset="0"/>
              </a:rPr>
              <a:t>Expect the healthcare landscape to change- it’s like the weather -it always does.</a:t>
            </a:r>
          </a:p>
          <a:p>
            <a:pPr eaLnBrk="1" hangingPunct="1"/>
            <a:r>
              <a:rPr lang="en-US" altLang="en-US" dirty="0">
                <a:latin typeface="Arial" panose="020B0604020202020204" pitchFamily="34" charset="0"/>
              </a:rPr>
              <a:t>Plan for the worst and hope for the best.</a:t>
            </a:r>
          </a:p>
          <a:p>
            <a:pPr eaLnBrk="1" hangingPunct="1"/>
            <a:r>
              <a:rPr lang="en-US" altLang="en-US" dirty="0">
                <a:latin typeface="Arial" panose="020B0604020202020204" pitchFamily="34" charset="0"/>
              </a:rPr>
              <a:t>Ensure that ALL changes to the plan or implementation are communicated broadly. We have already covered this but you cannot over communicate, especially when it related to changes needed to the strategic direction. Don’t assume that because everyone in the Boardroom knows what you are thinking, that the front-line has access to that same information.</a:t>
            </a:r>
          </a:p>
          <a:p>
            <a:pPr eaLnBrk="1" hangingPunct="1"/>
            <a:r>
              <a:rPr lang="en-US" altLang="en-US" dirty="0">
                <a:latin typeface="Arial" panose="020B0604020202020204" pitchFamily="34" charset="0"/>
              </a:rPr>
              <a:t>Ask: What are some ways that your organization ensures effective communication at all levels?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792BB2D5-D243-44F4-B816-FCCB7DDE3CF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5199C8-5B12-4BAC-8546-D7A7EC6DE39A}" type="slidenum">
              <a:rPr lang="en-US" altLang="en-US" smtClean="0"/>
              <a:pPr>
                <a:spcBef>
                  <a:spcPct val="0"/>
                </a:spcBef>
              </a:pPr>
              <a:t>18</a:t>
            </a:fld>
            <a:endParaRPr lang="en-US" altLang="en-US"/>
          </a:p>
        </p:txBody>
      </p:sp>
      <p:sp>
        <p:nvSpPr>
          <p:cNvPr id="40963" name="Rectangle 2">
            <a:extLst>
              <a:ext uri="{FF2B5EF4-FFF2-40B4-BE49-F238E27FC236}">
                <a16:creationId xmlns:a16="http://schemas.microsoft.com/office/drawing/2014/main" id="{79E2D965-DB20-4F0B-8214-B48EBBB174AF}"/>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B96570C4-356E-4B4A-B70B-5C39F07C8418}"/>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792BB2D5-D243-44F4-B816-FCCB7DDE3CF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D5199C8-5B12-4BAC-8546-D7A7EC6DE39A}" type="slidenum">
              <a:rPr lang="en-US" altLang="en-US" smtClean="0"/>
              <a:pPr>
                <a:spcBef>
                  <a:spcPct val="0"/>
                </a:spcBef>
              </a:pPr>
              <a:t>19</a:t>
            </a:fld>
            <a:endParaRPr lang="en-US" altLang="en-US"/>
          </a:p>
        </p:txBody>
      </p:sp>
      <p:sp>
        <p:nvSpPr>
          <p:cNvPr id="40963" name="Rectangle 2">
            <a:extLst>
              <a:ext uri="{FF2B5EF4-FFF2-40B4-BE49-F238E27FC236}">
                <a16:creationId xmlns:a16="http://schemas.microsoft.com/office/drawing/2014/main" id="{79E2D965-DB20-4F0B-8214-B48EBBB174AF}"/>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B96570C4-356E-4B4A-B70B-5C39F07C8418}"/>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B. Timetables for completion- these are established as milestones to measure tactical progress. </a:t>
            </a:r>
          </a:p>
        </p:txBody>
      </p:sp>
    </p:spTree>
    <p:extLst>
      <p:ext uri="{BB962C8B-B14F-4D97-AF65-F5344CB8AC3E}">
        <p14:creationId xmlns:p14="http://schemas.microsoft.com/office/powerpoint/2010/main" val="280476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27CFAE97-9E18-4EA6-AB85-CB4C56CFF3C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4AD818-C5C1-44F1-B1A2-2E9369200DFC}" type="slidenum">
              <a:rPr lang="en-US" altLang="en-US" smtClean="0"/>
              <a:pPr>
                <a:spcBef>
                  <a:spcPct val="0"/>
                </a:spcBef>
              </a:pPr>
              <a:t>20</a:t>
            </a:fld>
            <a:endParaRPr lang="en-US" altLang="en-US"/>
          </a:p>
        </p:txBody>
      </p:sp>
      <p:sp>
        <p:nvSpPr>
          <p:cNvPr id="43011" name="Rectangle 2">
            <a:extLst>
              <a:ext uri="{FF2B5EF4-FFF2-40B4-BE49-F238E27FC236}">
                <a16:creationId xmlns:a16="http://schemas.microsoft.com/office/drawing/2014/main" id="{FE675BF6-FA47-4A06-B27B-DC72DDA7345A}"/>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62659886-D508-48C0-918B-2234A7042859}"/>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27CFAE97-9E18-4EA6-AB85-CB4C56CFF3C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4AD818-C5C1-44F1-B1A2-2E9369200DFC}" type="slidenum">
              <a:rPr lang="en-US" altLang="en-US" smtClean="0"/>
              <a:pPr>
                <a:spcBef>
                  <a:spcPct val="0"/>
                </a:spcBef>
              </a:pPr>
              <a:t>21</a:t>
            </a:fld>
            <a:endParaRPr lang="en-US" altLang="en-US"/>
          </a:p>
        </p:txBody>
      </p:sp>
      <p:sp>
        <p:nvSpPr>
          <p:cNvPr id="43011" name="Rectangle 2">
            <a:extLst>
              <a:ext uri="{FF2B5EF4-FFF2-40B4-BE49-F238E27FC236}">
                <a16:creationId xmlns:a16="http://schemas.microsoft.com/office/drawing/2014/main" id="{FE675BF6-FA47-4A06-B27B-DC72DDA7345A}"/>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62659886-D508-48C0-918B-2234A704285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B. Situation analysis- like Google Maps you can’t get or provide directions unless you know where you start out. </a:t>
            </a:r>
          </a:p>
        </p:txBody>
      </p:sp>
    </p:spTree>
    <p:extLst>
      <p:ext uri="{BB962C8B-B14F-4D97-AF65-F5344CB8AC3E}">
        <p14:creationId xmlns:p14="http://schemas.microsoft.com/office/powerpoint/2010/main" val="2666113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802837BE-7E0E-486F-9FB0-853C6015F36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C7C0DE-9C4A-4D02-9D49-CF6FAF120D90}" type="slidenum">
              <a:rPr lang="en-US" altLang="en-US" smtClean="0"/>
              <a:pPr>
                <a:spcBef>
                  <a:spcPct val="0"/>
                </a:spcBef>
              </a:pPr>
              <a:t>22</a:t>
            </a:fld>
            <a:endParaRPr lang="en-US" altLang="en-US"/>
          </a:p>
        </p:txBody>
      </p:sp>
      <p:sp>
        <p:nvSpPr>
          <p:cNvPr id="45059" name="Rectangle 2">
            <a:extLst>
              <a:ext uri="{FF2B5EF4-FFF2-40B4-BE49-F238E27FC236}">
                <a16:creationId xmlns:a16="http://schemas.microsoft.com/office/drawing/2014/main" id="{C8B53029-D01D-4F18-A133-A40BF1FAC7BD}"/>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F6535E54-4711-4E55-9157-E64B2D8814E6}"/>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802837BE-7E0E-486F-9FB0-853C6015F36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AC7C0DE-9C4A-4D02-9D49-CF6FAF120D90}" type="slidenum">
              <a:rPr lang="en-US" altLang="en-US" smtClean="0"/>
              <a:pPr>
                <a:spcBef>
                  <a:spcPct val="0"/>
                </a:spcBef>
              </a:pPr>
              <a:t>23</a:t>
            </a:fld>
            <a:endParaRPr lang="en-US" altLang="en-US"/>
          </a:p>
        </p:txBody>
      </p:sp>
      <p:sp>
        <p:nvSpPr>
          <p:cNvPr id="45059" name="Rectangle 2">
            <a:extLst>
              <a:ext uri="{FF2B5EF4-FFF2-40B4-BE49-F238E27FC236}">
                <a16:creationId xmlns:a16="http://schemas.microsoft.com/office/drawing/2014/main" id="{C8B53029-D01D-4F18-A133-A40BF1FAC7BD}"/>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F6535E54-4711-4E55-9157-E64B2D8814E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C. A frame of reference is already in place.  Having a solid grasp on the current realities significantly improves short (and long) term planning. </a:t>
            </a:r>
          </a:p>
        </p:txBody>
      </p:sp>
    </p:spTree>
    <p:extLst>
      <p:ext uri="{BB962C8B-B14F-4D97-AF65-F5344CB8AC3E}">
        <p14:creationId xmlns:p14="http://schemas.microsoft.com/office/powerpoint/2010/main" val="2905015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2557E7C9-1733-481F-A1F6-FB7D9FECD78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C178E9C-5A78-4BDC-8FC5-073CB2F3928C}" type="slidenum">
              <a:rPr lang="en-US" altLang="en-US" smtClean="0"/>
              <a:pPr>
                <a:spcBef>
                  <a:spcPct val="0"/>
                </a:spcBef>
              </a:pPr>
              <a:t>24</a:t>
            </a:fld>
            <a:endParaRPr lang="en-US" altLang="en-US"/>
          </a:p>
        </p:txBody>
      </p:sp>
      <p:sp>
        <p:nvSpPr>
          <p:cNvPr id="47107" name="Rectangle 2">
            <a:extLst>
              <a:ext uri="{FF2B5EF4-FFF2-40B4-BE49-F238E27FC236}">
                <a16:creationId xmlns:a16="http://schemas.microsoft.com/office/drawing/2014/main" id="{EEBA6E5C-84FD-452B-8AD7-7E027814FAA5}"/>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7D33EE76-74D1-411A-B736-27B3E0F143DD}"/>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The purpose of a contract is to define what parties who otherwise have no obligation to each other will do.</a:t>
            </a:r>
          </a:p>
          <a:p>
            <a:pPr eaLnBrk="1" hangingPunct="1"/>
            <a:r>
              <a:rPr lang="en-US" altLang="en-US" dirty="0">
                <a:latin typeface="Arial" panose="020B0604020202020204" pitchFamily="34" charset="0"/>
              </a:rPr>
              <a:t>Four components (see slide)</a:t>
            </a:r>
          </a:p>
          <a:p>
            <a:pPr eaLnBrk="1" hangingPunct="1"/>
            <a:r>
              <a:rPr lang="en-US" altLang="en-US" dirty="0">
                <a:latin typeface="Arial" panose="020B0604020202020204" pitchFamily="34" charset="0"/>
              </a:rPr>
              <a:t>All four components must be in place to have a formal contract that has “teeth”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FAC02E5-20DF-489D-994A-C9D53F96572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8629DD-64F0-4F52-B5D1-BAB667A15AEB}" type="slidenum">
              <a:rPr lang="en-US" altLang="en-US" smtClean="0"/>
              <a:pPr>
                <a:spcBef>
                  <a:spcPct val="0"/>
                </a:spcBef>
              </a:pPr>
              <a:t>25</a:t>
            </a:fld>
            <a:endParaRPr lang="en-US" altLang="en-US"/>
          </a:p>
        </p:txBody>
      </p:sp>
      <p:sp>
        <p:nvSpPr>
          <p:cNvPr id="49155" name="Rectangle 2">
            <a:extLst>
              <a:ext uri="{FF2B5EF4-FFF2-40B4-BE49-F238E27FC236}">
                <a16:creationId xmlns:a16="http://schemas.microsoft.com/office/drawing/2014/main" id="{67045673-5935-4D59-B099-8C91F565D6CC}"/>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141F5C5D-FD6D-4E03-9910-D373EAA1030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5666C392-5C53-466D-850A-35C86D69960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F6F9432-CAC7-44A6-BE11-FB8214D6F5C9}" type="slidenum">
              <a:rPr lang="en-US" altLang="en-US" smtClean="0"/>
              <a:pPr>
                <a:spcBef>
                  <a:spcPct val="0"/>
                </a:spcBef>
              </a:pPr>
              <a:t>26</a:t>
            </a:fld>
            <a:endParaRPr lang="en-US" altLang="en-US"/>
          </a:p>
        </p:txBody>
      </p:sp>
      <p:sp>
        <p:nvSpPr>
          <p:cNvPr id="51203" name="Rectangle 2">
            <a:extLst>
              <a:ext uri="{FF2B5EF4-FFF2-40B4-BE49-F238E27FC236}">
                <a16:creationId xmlns:a16="http://schemas.microsoft.com/office/drawing/2014/main" id="{FF9CFAF5-BFB8-43C0-8D9B-E6C1C97D7843}"/>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FA68AA77-CC66-4698-8147-63FCD57FE9A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Let’s be honest, if you need a definition of what a business contract is, you probably are not ready to take this exam. However, these are the slides provided by the all-knowing ACHE so here we go!</a:t>
            </a:r>
          </a:p>
          <a:p>
            <a:pPr eaLnBrk="1" hangingPunct="1"/>
            <a:r>
              <a:rPr lang="en-US" altLang="en-US" dirty="0">
                <a:latin typeface="Arial" panose="020B0604020202020204" pitchFamily="34" charset="0"/>
              </a:rPr>
              <a:t>Examples of contracts include employment contracts, property leases, construction contracts, managed care (insurance) provider contracts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883D00FC-6462-424A-896D-4A477B78945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1CADB95-D5B3-4D19-9AB6-BA3EF5437CDC}" type="slidenum">
              <a:rPr lang="en-US" altLang="en-US" smtClean="0"/>
              <a:pPr>
                <a:spcBef>
                  <a:spcPct val="0"/>
                </a:spcBef>
              </a:pPr>
              <a:t>27</a:t>
            </a:fld>
            <a:endParaRPr lang="en-US" altLang="en-US"/>
          </a:p>
        </p:txBody>
      </p:sp>
      <p:sp>
        <p:nvSpPr>
          <p:cNvPr id="53251" name="Rectangle 2">
            <a:extLst>
              <a:ext uri="{FF2B5EF4-FFF2-40B4-BE49-F238E27FC236}">
                <a16:creationId xmlns:a16="http://schemas.microsoft.com/office/drawing/2014/main" id="{5AD6D4FE-6E00-4B31-8F15-0C5ACC130A6C}"/>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9CF937D6-9363-452C-81A3-C9F88449E05C}"/>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Four elements- details on next 4 slides.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26B8374-698F-4D60-A6AC-B9384466E24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234BA3-0396-46F1-97FB-95BE8BA8FDD4}" type="slidenum">
              <a:rPr lang="en-US" altLang="en-US" smtClean="0"/>
              <a:pPr>
                <a:spcBef>
                  <a:spcPct val="0"/>
                </a:spcBef>
              </a:pPr>
              <a:t>28</a:t>
            </a:fld>
            <a:endParaRPr lang="en-US" altLang="en-US"/>
          </a:p>
        </p:txBody>
      </p:sp>
      <p:sp>
        <p:nvSpPr>
          <p:cNvPr id="55299" name="Rectangle 2">
            <a:extLst>
              <a:ext uri="{FF2B5EF4-FFF2-40B4-BE49-F238E27FC236}">
                <a16:creationId xmlns:a16="http://schemas.microsoft.com/office/drawing/2014/main" id="{00FE1598-32CB-4BF1-9AD7-4C5CE2E283B5}"/>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E5DF7351-1E63-4DDC-AB8D-64A569B0B16E}"/>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How the OFFER works- one party promises something based on what the other party will do.  </a:t>
            </a:r>
          </a:p>
          <a:p>
            <a:pPr eaLnBrk="1" hangingPunct="1"/>
            <a:r>
              <a:rPr lang="en-US" altLang="en-US" dirty="0">
                <a:latin typeface="Arial" panose="020B0604020202020204" pitchFamily="34" charset="0"/>
              </a:rPr>
              <a:t>This is captured in a specific proposal.</a:t>
            </a:r>
          </a:p>
          <a:p>
            <a:pPr eaLnBrk="1" hangingPunct="1"/>
            <a:r>
              <a:rPr lang="en-US" altLang="en-US" dirty="0">
                <a:latin typeface="Arial" panose="020B0604020202020204" pitchFamily="34" charset="0"/>
              </a:rPr>
              <a:t>Once the offer is made and the other party accepts, it is formally in force.</a:t>
            </a:r>
          </a:p>
          <a:p>
            <a:pPr eaLnBrk="1" hangingPunct="1"/>
            <a:r>
              <a:rPr lang="en-US" altLang="en-US" dirty="0">
                <a:latin typeface="Arial" panose="020B0604020202020204" pitchFamily="34" charset="0"/>
              </a:rPr>
              <a:t>Example- employment contract:  1) employer offers compensation for work 2) offer provided to a qualified prospective employee 3)  once offered the CONTRACT is valid when accepted by the prospective employee.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13BB18E6-8A8C-454E-A5C0-0131A395FA3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2DA827-E836-4491-986E-415617AF970C}" type="slidenum">
              <a:rPr lang="en-US" altLang="en-US" smtClean="0"/>
              <a:pPr>
                <a:spcBef>
                  <a:spcPct val="0"/>
                </a:spcBef>
              </a:pPr>
              <a:t>29</a:t>
            </a:fld>
            <a:endParaRPr lang="en-US" altLang="en-US"/>
          </a:p>
        </p:txBody>
      </p:sp>
      <p:sp>
        <p:nvSpPr>
          <p:cNvPr id="57347" name="Rectangle 2">
            <a:extLst>
              <a:ext uri="{FF2B5EF4-FFF2-40B4-BE49-F238E27FC236}">
                <a16:creationId xmlns:a16="http://schemas.microsoft.com/office/drawing/2014/main" id="{4FD13EBE-7A47-4AC0-8FBF-69464D12FBC4}"/>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505C8866-2C67-40CA-AF52-1CFFDE0A71E7}"/>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Once offeree accepts, it is in force.  </a:t>
            </a:r>
          </a:p>
          <a:p>
            <a:pPr eaLnBrk="1" hangingPunct="1"/>
            <a:r>
              <a:rPr lang="en-US" altLang="en-US" dirty="0">
                <a:latin typeface="Arial" panose="020B0604020202020204" pitchFamily="34" charset="0"/>
              </a:rPr>
              <a:t>Offeror can withdraw as long as it has not been accepted</a:t>
            </a:r>
            <a:r>
              <a:rPr lang="en-US" altLang="en-US">
                <a:latin typeface="Arial" panose="020B0604020202020204" pitchFamily="34" charset="0"/>
              </a:rPr>
              <a:t>. NEGOTIATION </a:t>
            </a:r>
            <a:r>
              <a:rPr lang="en-US" altLang="en-US" dirty="0">
                <a:latin typeface="Arial" panose="020B0604020202020204" pitchFamily="34" charset="0"/>
              </a:rPr>
              <a:t>between the parties and lawyers to get details confirmed occurs PRIOR to the offer.</a:t>
            </a:r>
          </a:p>
          <a:p>
            <a:pPr eaLnBrk="1" hangingPunct="1"/>
            <a:r>
              <a:rPr lang="en-US" altLang="en-US" dirty="0">
                <a:latin typeface="Arial" panose="020B0604020202020204" pitchFamily="34" charset="0"/>
              </a:rPr>
              <a:t>In simple terms via example:  Construction company offers contract to for a new building for a Hospital system.  Hospital agrees to the terms (after negotiation of specifics including what will be constructed, timelines, milestones, how much compensation the hospital will provide, etc. ).  Contract is formed when Hospital accepts the offer.  Construction company is free to withdraw the contract up until the Hospital accepts it.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9FC5DF2F-0C86-4B00-99B9-534E6993BF4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774339-B4B6-4DD9-9F5F-1BF64C76CF1B}" type="slidenum">
              <a:rPr lang="en-US" altLang="en-US" smtClean="0"/>
              <a:pPr>
                <a:spcBef>
                  <a:spcPct val="0"/>
                </a:spcBef>
              </a:pPr>
              <a:t>30</a:t>
            </a:fld>
            <a:endParaRPr lang="en-US" altLang="en-US"/>
          </a:p>
        </p:txBody>
      </p:sp>
      <p:sp>
        <p:nvSpPr>
          <p:cNvPr id="59395" name="Rectangle 2">
            <a:extLst>
              <a:ext uri="{FF2B5EF4-FFF2-40B4-BE49-F238E27FC236}">
                <a16:creationId xmlns:a16="http://schemas.microsoft.com/office/drawing/2014/main" id="{C49F0A9B-1190-4123-891A-7A1AC1EAAA68}"/>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83FDB774-8F9B-43A2-A346-6332997FACEF}"/>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Example: Construction company will build a building.  Hospital will provide compensation.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0AC29448-2308-4560-8300-722A89F106E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EA7351-86F5-4F28-A421-65D01E18F6E1}" type="slidenum">
              <a:rPr lang="en-US" altLang="en-US" smtClean="0"/>
              <a:pPr>
                <a:spcBef>
                  <a:spcPct val="0"/>
                </a:spcBef>
              </a:pPr>
              <a:t>31</a:t>
            </a:fld>
            <a:endParaRPr lang="en-US" altLang="en-US"/>
          </a:p>
        </p:txBody>
      </p:sp>
      <p:sp>
        <p:nvSpPr>
          <p:cNvPr id="61443" name="Rectangle 2">
            <a:extLst>
              <a:ext uri="{FF2B5EF4-FFF2-40B4-BE49-F238E27FC236}">
                <a16:creationId xmlns:a16="http://schemas.microsoft.com/office/drawing/2014/main" id="{B82C763F-39A0-4D3D-9E06-4879F8A1038C}"/>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6A2FBBDD-FD88-4CBA-95A2-816C10DF6B21}"/>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Organizations have policies about who has what level of authority.  May be based on job title, dollar amount, or other structures put in place to protect the organization.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94D799D-9EB5-43EA-9104-AED8F2951E5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AE3A67-1CEE-4146-8C59-940491A3E332}" type="slidenum">
              <a:rPr lang="en-US" altLang="en-US" smtClean="0"/>
              <a:pPr>
                <a:spcBef>
                  <a:spcPct val="0"/>
                </a:spcBef>
              </a:pPr>
              <a:t>32</a:t>
            </a:fld>
            <a:endParaRPr lang="en-US" altLang="en-US"/>
          </a:p>
        </p:txBody>
      </p:sp>
      <p:sp>
        <p:nvSpPr>
          <p:cNvPr id="63491" name="Rectangle 2">
            <a:extLst>
              <a:ext uri="{FF2B5EF4-FFF2-40B4-BE49-F238E27FC236}">
                <a16:creationId xmlns:a16="http://schemas.microsoft.com/office/drawing/2014/main" id="{F0A3FD38-46E2-4B94-8A85-B692DE4D5B61}"/>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3C282FCC-EC7D-4F79-A368-26C63DEBE32D}"/>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194D799D-9EB5-43EA-9104-AED8F2951E5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AE3A67-1CEE-4146-8C59-940491A3E332}" type="slidenum">
              <a:rPr lang="en-US" altLang="en-US" smtClean="0"/>
              <a:pPr>
                <a:spcBef>
                  <a:spcPct val="0"/>
                </a:spcBef>
              </a:pPr>
              <a:t>33</a:t>
            </a:fld>
            <a:endParaRPr lang="en-US" altLang="en-US"/>
          </a:p>
        </p:txBody>
      </p:sp>
      <p:sp>
        <p:nvSpPr>
          <p:cNvPr id="63491" name="Rectangle 2">
            <a:extLst>
              <a:ext uri="{FF2B5EF4-FFF2-40B4-BE49-F238E27FC236}">
                <a16:creationId xmlns:a16="http://schemas.microsoft.com/office/drawing/2014/main" id="{F0A3FD38-46E2-4B94-8A85-B692DE4D5B61}"/>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3C282FCC-EC7D-4F79-A368-26C63DEBE32D}"/>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A.</a:t>
            </a:r>
            <a:r>
              <a:rPr lang="en-US" altLang="en-US" baseline="0" dirty="0">
                <a:latin typeface="Arial" panose="020B0604020202020204" pitchFamily="34" charset="0"/>
              </a:rPr>
              <a:t> Form a negotiating team and utilize legal counsel</a:t>
            </a:r>
            <a:endParaRPr lang="en-US" altLang="en-US" dirty="0">
              <a:latin typeface="Arial" panose="020B0604020202020204" pitchFamily="34" charset="0"/>
            </a:endParaRPr>
          </a:p>
        </p:txBody>
      </p:sp>
    </p:spTree>
    <p:extLst>
      <p:ext uri="{BB962C8B-B14F-4D97-AF65-F5344CB8AC3E}">
        <p14:creationId xmlns:p14="http://schemas.microsoft.com/office/powerpoint/2010/main" val="2009026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6F6ED18D-A5CD-472A-A600-29FF12E186A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3D38A9-1C4F-4D42-A2F3-1F37106C7947}" type="slidenum">
              <a:rPr lang="en-US" altLang="en-US" smtClean="0"/>
              <a:pPr>
                <a:spcBef>
                  <a:spcPct val="0"/>
                </a:spcBef>
              </a:pPr>
              <a:t>34</a:t>
            </a:fld>
            <a:endParaRPr lang="en-US" altLang="en-US"/>
          </a:p>
        </p:txBody>
      </p:sp>
      <p:sp>
        <p:nvSpPr>
          <p:cNvPr id="65539" name="Rectangle 2">
            <a:extLst>
              <a:ext uri="{FF2B5EF4-FFF2-40B4-BE49-F238E27FC236}">
                <a16:creationId xmlns:a16="http://schemas.microsoft.com/office/drawing/2014/main" id="{C8553029-CBF9-4559-A216-E65ACA0FC1BA}"/>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919C6D00-B926-42C6-B70D-78DBFDFFCDF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Strategic plan is the “what” and business plan is the “how”</a:t>
            </a:r>
          </a:p>
          <a:p>
            <a:pPr eaLnBrk="1" hangingPunct="1"/>
            <a:r>
              <a:rPr lang="en-US" altLang="en-US" dirty="0">
                <a:latin typeface="Arial" panose="020B0604020202020204" pitchFamily="34" charset="0"/>
              </a:rPr>
              <a:t>Serves as THE primary communication and planning tool for an initiative,  </a:t>
            </a:r>
          </a:p>
          <a:p>
            <a:pPr eaLnBrk="1" hangingPunct="1"/>
            <a:r>
              <a:rPr lang="en-US" altLang="en-US" dirty="0">
                <a:latin typeface="Arial" panose="020B0604020202020204" pitchFamily="34" charset="0"/>
              </a:rPr>
              <a:t>Like strategic planning, business planning includes sequential steps – four of them (</a:t>
            </a:r>
            <a:r>
              <a:rPr lang="en-US" altLang="en-US" b="1" i="1" dirty="0">
                <a:latin typeface="Arial" panose="020B0604020202020204" pitchFamily="34" charset="0"/>
              </a:rPr>
              <a:t>see slide</a:t>
            </a:r>
            <a:r>
              <a:rPr lang="en-US" altLang="en-US" dirty="0">
                <a:latin typeface="Arial" panose="020B0604020202020204" pitchFamily="34" charset="0"/>
              </a:rPr>
              <a:t>)</a:t>
            </a:r>
          </a:p>
          <a:p>
            <a:pPr eaLnBrk="1" hangingPunct="1"/>
            <a:endParaRPr lang="en-US" altLang="en-US" b="0" i="0" dirty="0">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98A9F9A-83F2-46F4-8631-3F13E40F5D3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AB168C4-F70F-40AC-8BF8-F8356DCB2A35}" type="slidenum">
              <a:rPr lang="en-US" altLang="en-US" smtClean="0"/>
              <a:pPr>
                <a:spcBef>
                  <a:spcPct val="0"/>
                </a:spcBef>
              </a:pPr>
              <a:t>35</a:t>
            </a:fld>
            <a:endParaRPr lang="en-US" altLang="en-US"/>
          </a:p>
        </p:txBody>
      </p:sp>
      <p:sp>
        <p:nvSpPr>
          <p:cNvPr id="67587" name="Rectangle 2">
            <a:extLst>
              <a:ext uri="{FF2B5EF4-FFF2-40B4-BE49-F238E27FC236}">
                <a16:creationId xmlns:a16="http://schemas.microsoft.com/office/drawing/2014/main" id="{4A330FA1-9D5B-49CE-ABC5-CD8AF7060163}"/>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69D3F184-3F11-49C0-A55A-94ADD579DCEE}"/>
              </a:ext>
            </a:extLst>
          </p:cNvPr>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anose="020B0604020202020204" pitchFamily="34" charset="0"/>
              </a:rPr>
              <a:t>Depending on your role, you may or may not have as much exposure throughout your career to some of these areas of business as others. For instance, some of you may not ever be invited to the Board Room to participate in strategic planning. You may or may not have a lot of exposure to how contracts are structured and executed in your organization. However, there is a large chance that you will be involved at some point in the development of a Business Plan. These business plans can be as expansive as new Service Line that will change how you deliver care at your organization or the development of a smaller operational department. A business plan is a</a:t>
            </a:r>
            <a:r>
              <a:rPr lang="en-US" altLang="en-US" sz="1200" dirty="0"/>
              <a:t>n integrated set of strategies combined into a model that will standup an entity designed to further the mission of your institution. See Slide</a:t>
            </a:r>
          </a:p>
          <a:p>
            <a:pPr eaLnBrk="1" hangingPunct="1"/>
            <a:endParaRPr lang="en-US" altLang="en-US" dirty="0">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FF2DD6CD-032E-4767-9EF6-1DFD85AD681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3C6CFF-50EF-4F7F-AA38-A6F437F0DA68}" type="slidenum">
              <a:rPr lang="en-US" altLang="en-US" smtClean="0"/>
              <a:pPr>
                <a:spcBef>
                  <a:spcPct val="0"/>
                </a:spcBef>
              </a:pPr>
              <a:t>36</a:t>
            </a:fld>
            <a:endParaRPr lang="en-US" altLang="en-US"/>
          </a:p>
        </p:txBody>
      </p:sp>
      <p:sp>
        <p:nvSpPr>
          <p:cNvPr id="69635" name="Rectangle 2">
            <a:extLst>
              <a:ext uri="{FF2B5EF4-FFF2-40B4-BE49-F238E27FC236}">
                <a16:creationId xmlns:a16="http://schemas.microsoft.com/office/drawing/2014/main" id="{B77DF55C-002F-4CA0-A7AD-C7AA4E0D3CFE}"/>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70BAC5E9-88DA-4597-9F1C-4183B5861F82}"/>
              </a:ext>
            </a:extLst>
          </p:cNvPr>
          <p:cNvSpPr>
            <a:spLocks noGrp="1" noChangeArrowheads="1"/>
          </p:cNvSpPr>
          <p:nvPr>
            <p:ph type="body" idx="1"/>
          </p:nvPr>
        </p:nvSpPr>
        <p:spPr>
          <a:noFill/>
        </p:spPr>
        <p:txBody>
          <a:bodyPr/>
          <a:lstStyle/>
          <a:p>
            <a:pPr eaLnBrk="1" hangingPunct="1"/>
            <a:r>
              <a:rPr lang="en-US" altLang="en-US" sz="1200" b="0" i="0" dirty="0">
                <a:cs typeface="Arial" panose="020B0604020202020204" pitchFamily="34" charset="0"/>
              </a:rPr>
              <a:t>The plan should be developed by key executives and heads of the operating departments with input from all stakeholders.</a:t>
            </a:r>
            <a:endParaRPr lang="en-US" altLang="en-US" dirty="0">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3150B9E8-1D41-449E-9C2E-F922D43FEF9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798D5BE-DF18-49F6-9351-43912C29CB55}" type="slidenum">
              <a:rPr lang="en-US" altLang="en-US" smtClean="0"/>
              <a:pPr>
                <a:spcBef>
                  <a:spcPct val="0"/>
                </a:spcBef>
              </a:pPr>
              <a:t>37</a:t>
            </a:fld>
            <a:endParaRPr lang="en-US" altLang="en-US"/>
          </a:p>
        </p:txBody>
      </p:sp>
      <p:sp>
        <p:nvSpPr>
          <p:cNvPr id="71683" name="Rectangle 2">
            <a:extLst>
              <a:ext uri="{FF2B5EF4-FFF2-40B4-BE49-F238E27FC236}">
                <a16:creationId xmlns:a16="http://schemas.microsoft.com/office/drawing/2014/main" id="{94931189-B9DB-4AB5-B68C-A6D5602B80AC}"/>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A73299CB-71D2-4721-A291-C4124189F751}"/>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Build a stepwise program to ensure milestones will provide appropriate resources for accommodating growth, pivot points, and timelines.  </a:t>
            </a:r>
          </a:p>
          <a:p>
            <a:pPr eaLnBrk="1" hangingPunct="1"/>
            <a:r>
              <a:rPr lang="en-US" altLang="en-US" dirty="0">
                <a:latin typeface="Arial" panose="020B0604020202020204" pitchFamily="34" charset="0"/>
              </a:rPr>
              <a:t>Watch metrics closely and continue to refine as needed</a:t>
            </a:r>
          </a:p>
          <a:p>
            <a:pPr eaLnBrk="1" hangingPunct="1"/>
            <a:r>
              <a:rPr lang="en-US" dirty="0"/>
              <a:t>Ask: What service lines have you recently been involved with expanding or refining?</a:t>
            </a:r>
            <a:endParaRPr lang="en-US" altLang="en-US" dirty="0">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783A2190-76FF-45FB-9843-082676D760B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2C1DE6-FF40-4696-AEFB-1509884E6A54}" type="slidenum">
              <a:rPr lang="en-US" altLang="en-US" smtClean="0"/>
              <a:pPr>
                <a:spcBef>
                  <a:spcPct val="0"/>
                </a:spcBef>
              </a:pPr>
              <a:t>38</a:t>
            </a:fld>
            <a:endParaRPr lang="en-US" altLang="en-US"/>
          </a:p>
        </p:txBody>
      </p:sp>
      <p:sp>
        <p:nvSpPr>
          <p:cNvPr id="73731" name="Rectangle 2">
            <a:extLst>
              <a:ext uri="{FF2B5EF4-FFF2-40B4-BE49-F238E27FC236}">
                <a16:creationId xmlns:a16="http://schemas.microsoft.com/office/drawing/2014/main" id="{007FA12A-49BD-49EB-ACEA-09BC00AE4A06}"/>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C4E2EAC8-66C0-42C7-8DEA-9DEB8B70B6F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Examples: Master Facilities Site Plan AND Adolescent and Young Adult Oncology Program business plan.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anose="020B0604020202020204" pitchFamily="34" charset="0"/>
              </a:rPr>
              <a:t>The Master Facilities Site Plan for an organization </a:t>
            </a:r>
            <a:r>
              <a:rPr lang="en-US" altLang="en-US" sz="1200" b="0" dirty="0">
                <a:solidFill>
                  <a:srgbClr val="00B050"/>
                </a:solidFill>
                <a:cs typeface="Arial" panose="020B0604020202020204" pitchFamily="34" charset="0"/>
              </a:rPr>
              <a:t>outlines future facility needs (renovation or new construction) necessary to meet strategic and operational needs. </a:t>
            </a:r>
          </a:p>
          <a:p>
            <a:pPr eaLnBrk="1" hangingPunct="1"/>
            <a:r>
              <a:rPr lang="en-US" altLang="en-US" dirty="0">
                <a:latin typeface="Arial" panose="020B0604020202020204" pitchFamily="34" charset="0"/>
              </a:rPr>
              <a:t>Business plans ties together the care that spans pediatrics and adult oncology, medical specialties, surgery, DI, integrative medicine, etc. </a:t>
            </a:r>
          </a:p>
          <a:p>
            <a:pPr eaLnBrk="1" hangingPunct="1"/>
            <a:r>
              <a:rPr lang="en-US" altLang="en-US" dirty="0">
                <a:latin typeface="Arial" panose="020B0604020202020204" pitchFamily="34" charset="0"/>
              </a:rPr>
              <a:t>Critical that the planned development fits in the mission and overall strategic plan.</a:t>
            </a:r>
          </a:p>
          <a:p>
            <a:pPr eaLnBrk="1" hangingPunct="1"/>
            <a:endParaRPr lang="en-US" altLang="en-US" dirty="0">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4E4FE56-0B3B-48AA-AE81-FA40318934C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A4838A-B0BA-4735-ADC6-CAC17275A2CE}" type="slidenum">
              <a:rPr lang="en-US" altLang="en-US" smtClean="0"/>
              <a:pPr>
                <a:spcBef>
                  <a:spcPct val="0"/>
                </a:spcBef>
              </a:pPr>
              <a:t>39</a:t>
            </a:fld>
            <a:endParaRPr lang="en-US" altLang="en-US"/>
          </a:p>
        </p:txBody>
      </p:sp>
      <p:sp>
        <p:nvSpPr>
          <p:cNvPr id="75779" name="Rectangle 2">
            <a:extLst>
              <a:ext uri="{FF2B5EF4-FFF2-40B4-BE49-F238E27FC236}">
                <a16:creationId xmlns:a16="http://schemas.microsoft.com/office/drawing/2014/main" id="{0BD24C46-CDC3-4B98-973C-65229EB14CE6}"/>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A238FB55-FE46-41FA-B2ED-893DA6B11C19}"/>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4E4FE56-0B3B-48AA-AE81-FA40318934C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A4838A-B0BA-4735-ADC6-CAC17275A2CE}" type="slidenum">
              <a:rPr lang="en-US" altLang="en-US" smtClean="0"/>
              <a:pPr>
                <a:spcBef>
                  <a:spcPct val="0"/>
                </a:spcBef>
              </a:pPr>
              <a:t>40</a:t>
            </a:fld>
            <a:endParaRPr lang="en-US" altLang="en-US"/>
          </a:p>
        </p:txBody>
      </p:sp>
      <p:sp>
        <p:nvSpPr>
          <p:cNvPr id="75779" name="Rectangle 2">
            <a:extLst>
              <a:ext uri="{FF2B5EF4-FFF2-40B4-BE49-F238E27FC236}">
                <a16:creationId xmlns:a16="http://schemas.microsoft.com/office/drawing/2014/main" id="{0BD24C46-CDC3-4B98-973C-65229EB14CE6}"/>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A238FB55-FE46-41FA-B2ED-893DA6B11C1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C. Key executives after receiving recommendations from the head of operating divisions. May include Finance Committee stakeholders but to ensure success, needs to be a broader team.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anose="020B0604020202020204" pitchFamily="34" charset="0"/>
              </a:rPr>
              <a:t>The plan is solidified by agreement from all impacted by it. </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0880398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2E239798-D59B-4B63-8443-8BD7C5BFCEC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F8095C-6490-4156-BC2D-C1CC2DBAFE7C}" type="slidenum">
              <a:rPr lang="en-US" altLang="en-US" smtClean="0"/>
              <a:pPr>
                <a:spcBef>
                  <a:spcPct val="0"/>
                </a:spcBef>
              </a:pPr>
              <a:t>41</a:t>
            </a:fld>
            <a:endParaRPr lang="en-US" altLang="en-US"/>
          </a:p>
        </p:txBody>
      </p:sp>
      <p:sp>
        <p:nvSpPr>
          <p:cNvPr id="79875" name="Rectangle 2">
            <a:extLst>
              <a:ext uri="{FF2B5EF4-FFF2-40B4-BE49-F238E27FC236}">
                <a16:creationId xmlns:a16="http://schemas.microsoft.com/office/drawing/2014/main" id="{AC2ACF18-3D81-49C3-A3BA-FB76CDA2A014}"/>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CB5E4224-3C63-4EF9-98DE-CB8AA840FDA6}"/>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2E239798-D59B-4B63-8443-8BD7C5BFCEC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F8095C-6490-4156-BC2D-C1CC2DBAFE7C}" type="slidenum">
              <a:rPr lang="en-US" altLang="en-US" smtClean="0"/>
              <a:pPr>
                <a:spcBef>
                  <a:spcPct val="0"/>
                </a:spcBef>
              </a:pPr>
              <a:t>42</a:t>
            </a:fld>
            <a:endParaRPr lang="en-US" altLang="en-US"/>
          </a:p>
        </p:txBody>
      </p:sp>
      <p:sp>
        <p:nvSpPr>
          <p:cNvPr id="79875" name="Rectangle 2">
            <a:extLst>
              <a:ext uri="{FF2B5EF4-FFF2-40B4-BE49-F238E27FC236}">
                <a16:creationId xmlns:a16="http://schemas.microsoft.com/office/drawing/2014/main" id="{AC2ACF18-3D81-49C3-A3BA-FB76CDA2A014}"/>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CB5E4224-3C63-4EF9-98DE-CB8AA840FDA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A. Describes future facility needs necessary to meet strategic and operational needs. Choices B-C-D may be components of the plan. </a:t>
            </a:r>
          </a:p>
        </p:txBody>
      </p:sp>
    </p:spTree>
    <p:extLst>
      <p:ext uri="{BB962C8B-B14F-4D97-AF65-F5344CB8AC3E}">
        <p14:creationId xmlns:p14="http://schemas.microsoft.com/office/powerpoint/2010/main" val="1682213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EF9BEAE9-99CC-4BB0-868C-29F23AAA088D}"/>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B68532-1C1E-44C1-858C-A82015EB9FFD}" type="slidenum">
              <a:rPr lang="en-US" altLang="en-US" smtClean="0"/>
              <a:pPr>
                <a:spcBef>
                  <a:spcPct val="0"/>
                </a:spcBef>
              </a:pPr>
              <a:t>43</a:t>
            </a:fld>
            <a:endParaRPr lang="en-US" altLang="en-US"/>
          </a:p>
        </p:txBody>
      </p:sp>
      <p:sp>
        <p:nvSpPr>
          <p:cNvPr id="81923" name="Rectangle 2">
            <a:extLst>
              <a:ext uri="{FF2B5EF4-FFF2-40B4-BE49-F238E27FC236}">
                <a16:creationId xmlns:a16="http://schemas.microsoft.com/office/drawing/2014/main" id="{210B68B3-3ECA-4513-BA5D-39D697081DE6}"/>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3D9847F3-A425-4555-8532-40EF7B527485}"/>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5BEEAC07-59EC-43C7-BADD-2CA1EAA5E36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D4D726-C4DB-49A5-A6AE-80DA72D91827}" type="slidenum">
              <a:rPr lang="en-US" altLang="en-US" smtClean="0"/>
              <a:pPr>
                <a:spcBef>
                  <a:spcPct val="0"/>
                </a:spcBef>
              </a:pPr>
              <a:t>44</a:t>
            </a:fld>
            <a:endParaRPr lang="en-US" altLang="en-US"/>
          </a:p>
        </p:txBody>
      </p:sp>
      <p:sp>
        <p:nvSpPr>
          <p:cNvPr id="83971" name="Rectangle 2">
            <a:extLst>
              <a:ext uri="{FF2B5EF4-FFF2-40B4-BE49-F238E27FC236}">
                <a16:creationId xmlns:a16="http://schemas.microsoft.com/office/drawing/2014/main" id="{8F92010E-CEB0-4FC0-9471-9FC09A6733E4}"/>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A3B22F36-20DE-4334-B066-31CD42B7246F}"/>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Marketing: conveys value of services, products, etc. to potential interested parties.</a:t>
            </a:r>
          </a:p>
          <a:p>
            <a:pPr eaLnBrk="1" hangingPunct="1"/>
            <a:r>
              <a:rPr lang="en-US" altLang="en-US" dirty="0">
                <a:latin typeface="Arial" panose="020B0604020202020204" pitchFamily="34" charset="0"/>
              </a:rPr>
              <a:t>Various tools including two: </a:t>
            </a:r>
          </a:p>
          <a:p>
            <a:pPr eaLnBrk="1" hangingPunct="1"/>
            <a:r>
              <a:rPr lang="en-US" altLang="en-US" dirty="0">
                <a:latin typeface="Arial" panose="020B0604020202020204" pitchFamily="34" charset="0"/>
              </a:rPr>
              <a:t>1. Segmentation – aggregating prospective customers (patients, referring providers, etc.) into groups with common needs and who respond similarly to a marketing action.  </a:t>
            </a:r>
          </a:p>
          <a:p>
            <a:pPr eaLnBrk="1" hangingPunct="1"/>
            <a:r>
              <a:rPr lang="en-US" altLang="en-US" dirty="0">
                <a:latin typeface="Arial" panose="020B0604020202020204" pitchFamily="34" charset="0"/>
              </a:rPr>
              <a:t>Segmentation examples: demographic (who is the customer- can use census data, gender, age, income, etc.), geographic (location) , psychographic (personalities- lifestyles, attitudes, interests, values) , behavioral (previous behavior with your brand- product knowledge, purchase patterns, customer experience) </a:t>
            </a:r>
          </a:p>
          <a:p>
            <a:pPr eaLnBrk="1" hangingPunct="1"/>
            <a:r>
              <a:rPr lang="en-US" altLang="en-US" dirty="0">
                <a:latin typeface="Arial" panose="020B0604020202020204" pitchFamily="34" charset="0"/>
              </a:rPr>
              <a:t>2. Situational assessment – collection of methods to analyze internal and external environment (SWOT analysis one type)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0ED02FA0-DCAF-4D97-93E8-7DE06430A4D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BE2DA3C-E4D4-42F8-941D-B4E651FFCD8C}" type="slidenum">
              <a:rPr lang="en-US" altLang="en-US" smtClean="0"/>
              <a:pPr>
                <a:spcBef>
                  <a:spcPct val="0"/>
                </a:spcBef>
              </a:pPr>
              <a:t>45</a:t>
            </a:fld>
            <a:endParaRPr lang="en-US" altLang="en-US"/>
          </a:p>
        </p:txBody>
      </p:sp>
      <p:sp>
        <p:nvSpPr>
          <p:cNvPr id="86019" name="Rectangle 2">
            <a:extLst>
              <a:ext uri="{FF2B5EF4-FFF2-40B4-BE49-F238E27FC236}">
                <a16:creationId xmlns:a16="http://schemas.microsoft.com/office/drawing/2014/main" id="{98EA5264-61A9-491E-84B0-48EF8A0E0348}"/>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269B1A09-BAC8-41EB-B24C-5A3D27651FA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More marketing principles and tools-will talk about in detail on upcoming slides.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0B231E0-C3DE-4F7E-8E9D-45012DE28DF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D87C06-9C39-47EE-948B-F0FF56A17EFA}" type="slidenum">
              <a:rPr lang="en-US" altLang="en-US" smtClean="0"/>
              <a:pPr>
                <a:spcBef>
                  <a:spcPct val="0"/>
                </a:spcBef>
              </a:pPr>
              <a:t>46</a:t>
            </a:fld>
            <a:endParaRPr lang="en-US" altLang="en-US"/>
          </a:p>
        </p:txBody>
      </p:sp>
      <p:sp>
        <p:nvSpPr>
          <p:cNvPr id="88067" name="Rectangle 2">
            <a:extLst>
              <a:ext uri="{FF2B5EF4-FFF2-40B4-BE49-F238E27FC236}">
                <a16:creationId xmlns:a16="http://schemas.microsoft.com/office/drawing/2014/main" id="{C49E37B3-6978-41FC-9E64-484FECAB2152}"/>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37525ABE-4207-4154-BD2F-FC3217053A2E}"/>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Plato once wrote “our need will be the real creator”. This has morphed over time into the English proverb that “Necessity is the mother of invention”. If there is not a need, inventions are useless. If there is a need, someone will identify it and fill the need. Understanding the needs of your community/customers is step one in the marketing concept. Focus on customer needs EXAMPLE MD Anderson’s AYA Program. The team understood the need of AYA patients with Oncology for treatment and needs beyond the diagnosis. Next Slide.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D0B231E0-C3DE-4F7E-8E9D-45012DE28DF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D87C06-9C39-47EE-948B-F0FF56A17EFA}" type="slidenum">
              <a:rPr lang="en-US" altLang="en-US" smtClean="0"/>
              <a:pPr>
                <a:spcBef>
                  <a:spcPct val="0"/>
                </a:spcBef>
              </a:pPr>
              <a:t>47</a:t>
            </a:fld>
            <a:endParaRPr lang="en-US" altLang="en-US"/>
          </a:p>
        </p:txBody>
      </p:sp>
      <p:sp>
        <p:nvSpPr>
          <p:cNvPr id="88067" name="Rectangle 2">
            <a:extLst>
              <a:ext uri="{FF2B5EF4-FFF2-40B4-BE49-F238E27FC236}">
                <a16:creationId xmlns:a16="http://schemas.microsoft.com/office/drawing/2014/main" id="{C49E37B3-6978-41FC-9E64-484FECAB2152}"/>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37525ABE-4207-4154-BD2F-FC3217053A2E}"/>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As you can see, based on an understanding of the needs of the patients, the comprehensive approach to the patient care has built loyalty and patient retention equal to what great oncologic care can garner. This model took a non existent AYA program at MDA to the largest in the country in just </a:t>
            </a:r>
            <a:r>
              <a:rPr lang="en-US" altLang="en-US">
                <a:latin typeface="Arial" panose="020B0604020202020204" pitchFamily="34" charset="0"/>
              </a:rPr>
              <a:t>a few years.</a:t>
            </a:r>
            <a:endParaRPr lang="en-US" altLang="en-US" dirty="0">
              <a:latin typeface="Arial" panose="020B0604020202020204" pitchFamily="34" charset="0"/>
            </a:endParaRPr>
          </a:p>
        </p:txBody>
      </p:sp>
    </p:spTree>
    <p:extLst>
      <p:ext uri="{BB962C8B-B14F-4D97-AF65-F5344CB8AC3E}">
        <p14:creationId xmlns:p14="http://schemas.microsoft.com/office/powerpoint/2010/main" val="13023241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A23BC6EB-3291-418C-9B85-2A47DB314AC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29C3BC-5596-4A95-895A-51AEC5E45A87}" type="slidenum">
              <a:rPr lang="en-US" altLang="en-US" smtClean="0"/>
              <a:pPr>
                <a:spcBef>
                  <a:spcPct val="0"/>
                </a:spcBef>
              </a:pPr>
              <a:t>48</a:t>
            </a:fld>
            <a:endParaRPr lang="en-US" altLang="en-US"/>
          </a:p>
        </p:txBody>
      </p:sp>
      <p:sp>
        <p:nvSpPr>
          <p:cNvPr id="90115" name="Rectangle 2">
            <a:extLst>
              <a:ext uri="{FF2B5EF4-FFF2-40B4-BE49-F238E27FC236}">
                <a16:creationId xmlns:a16="http://schemas.microsoft.com/office/drawing/2014/main" id="{F2647398-DC25-4F0C-AB24-DC6475168DF6}"/>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27130C1A-3260-41C5-8FA2-286C4DAF8278}"/>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Products have a life cycle starting with development and ending with decline.  Think about the iPhone.  If you are holding the current model in your hand, unless you work for Apple, likely it is either at the maturity or decline phases of the product’s life cycle.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96677555-0369-4264-9166-E5BD622C270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15BF16-5742-4029-A95A-42C7488573F2}" type="slidenum">
              <a:rPr lang="en-US" altLang="en-US" smtClean="0"/>
              <a:pPr>
                <a:spcBef>
                  <a:spcPct val="0"/>
                </a:spcBef>
              </a:pPr>
              <a:t>49</a:t>
            </a:fld>
            <a:endParaRPr lang="en-US" altLang="en-US"/>
          </a:p>
        </p:txBody>
      </p:sp>
      <p:sp>
        <p:nvSpPr>
          <p:cNvPr id="92163" name="Rectangle 2">
            <a:extLst>
              <a:ext uri="{FF2B5EF4-FFF2-40B4-BE49-F238E27FC236}">
                <a16:creationId xmlns:a16="http://schemas.microsoft.com/office/drawing/2014/main" id="{3DDBC2A2-F1FB-496D-AECA-5830C3E13BC4}"/>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DE38D69E-2DB5-48C7-A24E-A5C6E3F5D050}"/>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What is the  actual market? Need to define the intended market for service or product.  </a:t>
            </a:r>
          </a:p>
          <a:p>
            <a:pPr eaLnBrk="1" hangingPunct="1"/>
            <a:r>
              <a:rPr lang="en-US" altLang="en-US" dirty="0">
                <a:latin typeface="Arial" panose="020B0604020202020204" pitchFamily="34" charset="0"/>
              </a:rPr>
              <a:t>Example:  Total population = all people, Potential market =sick people, Available market =people in geographical locality, Qualified available market =people who can pay for/have insurance to cover cost of care, Target market= specific types of health issues/desired services, Penetrated market =people served by hospital.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DD4C65AE-8445-48A8-AFE1-3CE23A7B5FE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5D9A40-A6B3-4E6C-9CA3-8D246F854B39}" type="slidenum">
              <a:rPr lang="en-US" altLang="en-US" smtClean="0"/>
              <a:pPr>
                <a:spcBef>
                  <a:spcPct val="0"/>
                </a:spcBef>
              </a:pPr>
              <a:t>50</a:t>
            </a:fld>
            <a:endParaRPr lang="en-US" altLang="en-US"/>
          </a:p>
        </p:txBody>
      </p:sp>
      <p:sp>
        <p:nvSpPr>
          <p:cNvPr id="94211" name="Rectangle 2">
            <a:extLst>
              <a:ext uri="{FF2B5EF4-FFF2-40B4-BE49-F238E27FC236}">
                <a16:creationId xmlns:a16="http://schemas.microsoft.com/office/drawing/2014/main" id="{6D31478B-B379-4DE3-8104-D8B680023C6A}"/>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88A7243F-416D-4109-82BB-3DCF2844B15E}"/>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Like strategic planning, marketing has sequential steps to ensure success.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F0C0736D-605B-4BB8-BF86-6C5188840C4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8B008FA-5EF8-40F6-AF70-4C1780061E44}" type="slidenum">
              <a:rPr lang="en-US" altLang="en-US" smtClean="0"/>
              <a:pPr>
                <a:spcBef>
                  <a:spcPct val="0"/>
                </a:spcBef>
              </a:pPr>
              <a:t>51</a:t>
            </a:fld>
            <a:endParaRPr lang="en-US" altLang="en-US"/>
          </a:p>
        </p:txBody>
      </p:sp>
      <p:sp>
        <p:nvSpPr>
          <p:cNvPr id="96259" name="Rectangle 2">
            <a:extLst>
              <a:ext uri="{FF2B5EF4-FFF2-40B4-BE49-F238E27FC236}">
                <a16:creationId xmlns:a16="http://schemas.microsoft.com/office/drawing/2014/main" id="{A5828F1C-157F-4FFD-A552-89F62D59D03E}"/>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A83ADEBD-AD56-4DD4-A86B-319677B95825}"/>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(See slide details)</a:t>
            </a:r>
          </a:p>
          <a:p>
            <a:pPr eaLnBrk="1" hangingPunct="1"/>
            <a:r>
              <a:rPr lang="en-US" altLang="en-US" dirty="0">
                <a:latin typeface="Arial" panose="020B0604020202020204" pitchFamily="34" charset="0"/>
              </a:rPr>
              <a:t>5 Cs</a:t>
            </a:r>
          </a:p>
          <a:p>
            <a:pPr eaLnBrk="1" hangingPunct="1"/>
            <a:r>
              <a:rPr lang="en-US" altLang="en-US" dirty="0">
                <a:latin typeface="Arial" panose="020B0604020202020204" pitchFamily="34" charset="0"/>
              </a:rPr>
              <a:t>PEST</a:t>
            </a:r>
          </a:p>
          <a:p>
            <a:pPr eaLnBrk="1" hangingPunct="1"/>
            <a:r>
              <a:rPr lang="en-US" altLang="en-US" dirty="0">
                <a:latin typeface="Arial" panose="020B0604020202020204" pitchFamily="34" charset="0"/>
              </a:rPr>
              <a:t>SWOT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5DA17165-39B2-45E7-A9A6-9427E74BDB8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0E419D-6109-4E46-AE00-E9059A2D8423}" type="slidenum">
              <a:rPr lang="en-US" altLang="en-US" smtClean="0"/>
              <a:pPr>
                <a:spcBef>
                  <a:spcPct val="0"/>
                </a:spcBef>
              </a:pPr>
              <a:t>52</a:t>
            </a:fld>
            <a:endParaRPr lang="en-US" altLang="en-US"/>
          </a:p>
        </p:txBody>
      </p:sp>
      <p:sp>
        <p:nvSpPr>
          <p:cNvPr id="98307" name="Rectangle 2">
            <a:extLst>
              <a:ext uri="{FF2B5EF4-FFF2-40B4-BE49-F238E27FC236}">
                <a16:creationId xmlns:a16="http://schemas.microsoft.com/office/drawing/2014/main" id="{9C4285E3-467D-403C-928E-91903F95007F}"/>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952EEBA4-9668-4C47-8022-3F6AE30A2877}"/>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Consumer market: goods purchased by individuals ex: books, clothing, groceries.  Very broad market segmented by demographics or geography.  For example, HEB doesn’t sell the same grocery products at every store- it customizes according to the local consumer market. </a:t>
            </a:r>
          </a:p>
          <a:p>
            <a:pPr eaLnBrk="1" hangingPunct="1"/>
            <a:r>
              <a:rPr lang="en-US" altLang="en-US" dirty="0">
                <a:latin typeface="Arial" panose="020B0604020202020204" pitchFamily="34" charset="0"/>
              </a:rPr>
              <a:t>Industrial market: specialized products and services for select consumers.  Example laundry services for hospitals.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8CDB280C-8FEC-482A-BBD5-5B50E32C6F2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F2677B-4480-446F-A4B7-930DECB353F6}" type="slidenum">
              <a:rPr lang="en-US" altLang="en-US" smtClean="0"/>
              <a:pPr>
                <a:spcBef>
                  <a:spcPct val="0"/>
                </a:spcBef>
              </a:pPr>
              <a:t>53</a:t>
            </a:fld>
            <a:endParaRPr lang="en-US" altLang="en-US"/>
          </a:p>
        </p:txBody>
      </p:sp>
      <p:sp>
        <p:nvSpPr>
          <p:cNvPr id="100355" name="Rectangle 2">
            <a:extLst>
              <a:ext uri="{FF2B5EF4-FFF2-40B4-BE49-F238E27FC236}">
                <a16:creationId xmlns:a16="http://schemas.microsoft.com/office/drawing/2014/main" id="{F3E487B2-4B74-41A9-AA0B-7596457824EF}"/>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6B665F10-6339-4A73-AE99-FF5308738638}"/>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EXAMPLE: </a:t>
            </a:r>
          </a:p>
          <a:p>
            <a:pPr eaLnBrk="1" hangingPunct="1"/>
            <a:r>
              <a:rPr lang="en-US" altLang="en-US" dirty="0">
                <a:latin typeface="Arial" panose="020B0604020202020204" pitchFamily="34" charset="0"/>
              </a:rPr>
              <a:t>Product: deliver cardiovascular care.  </a:t>
            </a:r>
          </a:p>
          <a:p>
            <a:pPr eaLnBrk="1" hangingPunct="1"/>
            <a:r>
              <a:rPr lang="en-US" altLang="en-US" dirty="0">
                <a:latin typeface="Arial" panose="020B0604020202020204" pitchFamily="34" charset="0"/>
              </a:rPr>
              <a:t>Price: Charges are $X.  </a:t>
            </a:r>
          </a:p>
          <a:p>
            <a:pPr eaLnBrk="1" hangingPunct="1"/>
            <a:r>
              <a:rPr lang="en-US" altLang="en-US" dirty="0">
                <a:latin typeface="Arial" panose="020B0604020202020204" pitchFamily="34" charset="0"/>
              </a:rPr>
              <a:t>Place: Deliver care in Houston and the greater Houston area.  </a:t>
            </a:r>
          </a:p>
          <a:p>
            <a:pPr eaLnBrk="1" hangingPunct="1"/>
            <a:r>
              <a:rPr lang="en-US" altLang="en-US" dirty="0">
                <a:latin typeface="Arial" panose="020B0604020202020204" pitchFamily="34" charset="0"/>
              </a:rPr>
              <a:t>Promotion: “Leading medicine” tag line Methodist.  “Making Cancer History” tag line – logo has a red strike out line through “Cancer”</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Intersection of these 4 is the target market.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89834984-9FE5-4ABE-B646-4EB4D269BD93}"/>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9AFC7A-704F-4506-97E9-CE3EE8BF3994}" type="slidenum">
              <a:rPr lang="en-US" altLang="en-US" smtClean="0"/>
              <a:pPr>
                <a:spcBef>
                  <a:spcPct val="0"/>
                </a:spcBef>
              </a:pPr>
              <a:t>54</a:t>
            </a:fld>
            <a:endParaRPr lang="en-US" altLang="en-US"/>
          </a:p>
        </p:txBody>
      </p:sp>
      <p:sp>
        <p:nvSpPr>
          <p:cNvPr id="102403" name="Rectangle 2">
            <a:extLst>
              <a:ext uri="{FF2B5EF4-FFF2-40B4-BE49-F238E27FC236}">
                <a16:creationId xmlns:a16="http://schemas.microsoft.com/office/drawing/2014/main" id="{80E85BDB-5F2E-4B5B-AA21-D3FEB2790351}"/>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9C23FEA5-AA8A-46F4-9B98-50D39BB7207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Health care technology, research outcomes, and advances change what the public wants and what hospitals need to provide in order to compete in the marketplace.  Example: may have successful health care program including diagnostic colonoscopy services.  Advances in research show that prevention at early ages helps yield better health outcomes.  New product- prevention : screening colonoscopies including virtual colonoscopy or capsule endoscopy appeals to a broader market.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B932934A-24D9-4670-9E28-C72F245C03A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60D3A-2C44-4C81-B53C-7FED0CA95B24}" type="slidenum">
              <a:rPr lang="en-US" altLang="en-US" smtClean="0"/>
              <a:pPr>
                <a:spcBef>
                  <a:spcPct val="0"/>
                </a:spcBef>
              </a:pPr>
              <a:t>55</a:t>
            </a:fld>
            <a:endParaRPr lang="en-US" altLang="en-US"/>
          </a:p>
        </p:txBody>
      </p:sp>
      <p:sp>
        <p:nvSpPr>
          <p:cNvPr id="106499" name="Rectangle 2">
            <a:extLst>
              <a:ext uri="{FF2B5EF4-FFF2-40B4-BE49-F238E27FC236}">
                <a16:creationId xmlns:a16="http://schemas.microsoft.com/office/drawing/2014/main" id="{C8B0B10A-2E9D-4EFE-B5B1-02B2A886509E}"/>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6B9BD430-BA7F-4694-BCB5-BF5EBBF56996}"/>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B932934A-24D9-4670-9E28-C72F245C03A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D60D3A-2C44-4C81-B53C-7FED0CA95B24}" type="slidenum">
              <a:rPr lang="en-US" altLang="en-US" smtClean="0"/>
              <a:pPr>
                <a:spcBef>
                  <a:spcPct val="0"/>
                </a:spcBef>
              </a:pPr>
              <a:t>56</a:t>
            </a:fld>
            <a:endParaRPr lang="en-US" altLang="en-US"/>
          </a:p>
        </p:txBody>
      </p:sp>
      <p:sp>
        <p:nvSpPr>
          <p:cNvPr id="106499" name="Rectangle 2">
            <a:extLst>
              <a:ext uri="{FF2B5EF4-FFF2-40B4-BE49-F238E27FC236}">
                <a16:creationId xmlns:a16="http://schemas.microsoft.com/office/drawing/2014/main" id="{C8B0B10A-2E9D-4EFE-B5B1-02B2A886509E}"/>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6B9BD430-BA7F-4694-BCB5-BF5EBBF5699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D. Reviewing organizational costs.  This may be a part of situational assessment that helps develop a marketing plan, but it is not a marketing function.</a:t>
            </a:r>
          </a:p>
        </p:txBody>
      </p:sp>
    </p:spTree>
    <p:extLst>
      <p:ext uri="{BB962C8B-B14F-4D97-AF65-F5344CB8AC3E}">
        <p14:creationId xmlns:p14="http://schemas.microsoft.com/office/powerpoint/2010/main" val="2764267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CFFBDFEB-7DF5-4BCC-854D-938F0E00434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D674AF-EDC3-41A9-B76C-476F9E824806}" type="slidenum">
              <a:rPr lang="en-US" altLang="en-US" smtClean="0"/>
              <a:pPr>
                <a:spcBef>
                  <a:spcPct val="0"/>
                </a:spcBef>
              </a:pPr>
              <a:t>57</a:t>
            </a:fld>
            <a:endParaRPr lang="en-US" altLang="en-US"/>
          </a:p>
        </p:txBody>
      </p:sp>
      <p:sp>
        <p:nvSpPr>
          <p:cNvPr id="110595" name="Rectangle 2">
            <a:extLst>
              <a:ext uri="{FF2B5EF4-FFF2-40B4-BE49-F238E27FC236}">
                <a16:creationId xmlns:a16="http://schemas.microsoft.com/office/drawing/2014/main" id="{9CCAB94E-B5BE-47F3-88A6-61D791EB5575}"/>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DA7E1F8E-D633-402A-A9AE-CD374DAE429C}"/>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CFFBDFEB-7DF5-4BCC-854D-938F0E00434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5D674AF-EDC3-41A9-B76C-476F9E824806}" type="slidenum">
              <a:rPr lang="en-US" altLang="en-US" smtClean="0"/>
              <a:pPr>
                <a:spcBef>
                  <a:spcPct val="0"/>
                </a:spcBef>
              </a:pPr>
              <a:t>58</a:t>
            </a:fld>
            <a:endParaRPr lang="en-US" altLang="en-US"/>
          </a:p>
        </p:txBody>
      </p:sp>
      <p:sp>
        <p:nvSpPr>
          <p:cNvPr id="110595" name="Rectangle 2">
            <a:extLst>
              <a:ext uri="{FF2B5EF4-FFF2-40B4-BE49-F238E27FC236}">
                <a16:creationId xmlns:a16="http://schemas.microsoft.com/office/drawing/2014/main" id="{9CCAB94E-B5BE-47F3-88A6-61D791EB5575}"/>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DA7E1F8E-D633-402A-A9AE-CD374DAE429C}"/>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D. Market potential.  While determining capacity and forecasting may be part of situational analysis used to develop a marketing plan, it is not the goal of the plan- goal is to reach </a:t>
            </a:r>
            <a:r>
              <a:rPr lang="en-US" altLang="en-US" b="1" dirty="0">
                <a:latin typeface="Arial" panose="020B0604020202020204" pitchFamily="34" charset="0"/>
              </a:rPr>
              <a:t>market potential.  </a:t>
            </a:r>
          </a:p>
        </p:txBody>
      </p:sp>
    </p:spTree>
    <p:extLst>
      <p:ext uri="{BB962C8B-B14F-4D97-AF65-F5344CB8AC3E}">
        <p14:creationId xmlns:p14="http://schemas.microsoft.com/office/powerpoint/2010/main" val="42359310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909B999D-4211-4F8F-AC7E-1E2A2ACC763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66EBCA-001E-488D-85A6-4E7BB899109C}" type="slidenum">
              <a:rPr lang="en-US" altLang="en-US" smtClean="0"/>
              <a:pPr>
                <a:spcBef>
                  <a:spcPct val="0"/>
                </a:spcBef>
              </a:pPr>
              <a:t>59</a:t>
            </a:fld>
            <a:endParaRPr lang="en-US" altLang="en-US"/>
          </a:p>
        </p:txBody>
      </p:sp>
      <p:sp>
        <p:nvSpPr>
          <p:cNvPr id="112643" name="Rectangle 2">
            <a:extLst>
              <a:ext uri="{FF2B5EF4-FFF2-40B4-BE49-F238E27FC236}">
                <a16:creationId xmlns:a16="http://schemas.microsoft.com/office/drawing/2014/main" id="{CC2AA459-C3E8-4635-8645-1534654135E1}"/>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3DCFCE11-289E-4B4F-B306-69681778FBBE}"/>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909B999D-4211-4F8F-AC7E-1E2A2ACC763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166EBCA-001E-488D-85A6-4E7BB899109C}" type="slidenum">
              <a:rPr lang="en-US" altLang="en-US" smtClean="0"/>
              <a:pPr>
                <a:spcBef>
                  <a:spcPct val="0"/>
                </a:spcBef>
              </a:pPr>
              <a:t>60</a:t>
            </a:fld>
            <a:endParaRPr lang="en-US" altLang="en-US"/>
          </a:p>
        </p:txBody>
      </p:sp>
      <p:sp>
        <p:nvSpPr>
          <p:cNvPr id="112643" name="Rectangle 2">
            <a:extLst>
              <a:ext uri="{FF2B5EF4-FFF2-40B4-BE49-F238E27FC236}">
                <a16:creationId xmlns:a16="http://schemas.microsoft.com/office/drawing/2014/main" id="{CC2AA459-C3E8-4635-8645-1534654135E1}"/>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3DCFCE11-289E-4B4F-B306-69681778FBBE}"/>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C is correct</a:t>
            </a:r>
          </a:p>
        </p:txBody>
      </p:sp>
    </p:spTree>
    <p:extLst>
      <p:ext uri="{BB962C8B-B14F-4D97-AF65-F5344CB8AC3E}">
        <p14:creationId xmlns:p14="http://schemas.microsoft.com/office/powerpoint/2010/main" val="29711605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59063B81-8A22-4808-9D26-623E1BA5BEB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DD86258-AB4D-4615-AE9E-343BF975EFEB}" type="slidenum">
              <a:rPr lang="en-US" altLang="en-US" smtClean="0"/>
              <a:pPr>
                <a:spcBef>
                  <a:spcPct val="0"/>
                </a:spcBef>
              </a:pPr>
              <a:t>61</a:t>
            </a:fld>
            <a:endParaRPr lang="en-US" altLang="en-US"/>
          </a:p>
        </p:txBody>
      </p:sp>
      <p:sp>
        <p:nvSpPr>
          <p:cNvPr id="104451" name="Rectangle 2">
            <a:extLst>
              <a:ext uri="{FF2B5EF4-FFF2-40B4-BE49-F238E27FC236}">
                <a16:creationId xmlns:a16="http://schemas.microsoft.com/office/drawing/2014/main" id="{3AA1AE3E-781C-49E7-9875-D2983B3AB06B}"/>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F4ACFB05-85A6-4F91-B2CA-CE186210DF17}"/>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Healthcare organizations and healthcare professionals are trusted by the public, which carries a great deal of responsibility.  </a:t>
            </a:r>
          </a:p>
          <a:p>
            <a:pPr eaLnBrk="1" hangingPunct="1"/>
            <a:r>
              <a:rPr lang="en-US" altLang="en-US" dirty="0">
                <a:latin typeface="Arial" panose="020B0604020202020204" pitchFamily="34" charset="0"/>
              </a:rPr>
              <a:t>To survive and thrive the organization must be trusted by the community. </a:t>
            </a:r>
          </a:p>
          <a:p>
            <a:pPr eaLnBrk="1" hangingPunct="1"/>
            <a:r>
              <a:rPr lang="en-US" altLang="en-US" dirty="0">
                <a:latin typeface="Arial" panose="020B0604020202020204" pitchFamily="34" charset="0"/>
              </a:rPr>
              <a:t>One strategy: Patient experience is tied closely to reputation in the public’s eye- think Facebook, Twitter, Healthgrades, Yelp, Tic Toc, Linked-In, Beckers Review, etc.  </a:t>
            </a:r>
          </a:p>
          <a:p>
            <a:pPr eaLnBrk="1" hangingPunct="1"/>
            <a:endParaRPr lang="en-US" altLang="en-US" dirty="0">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F99F2251-A7C4-44F0-AB83-67AB3D5F8FF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236C03-951F-4577-BE9D-080F475518E5}" type="slidenum">
              <a:rPr lang="en-US" altLang="en-US" smtClean="0"/>
              <a:pPr>
                <a:spcBef>
                  <a:spcPct val="0"/>
                </a:spcBef>
              </a:pPr>
              <a:t>62</a:t>
            </a:fld>
            <a:endParaRPr lang="en-US" altLang="en-US"/>
          </a:p>
        </p:txBody>
      </p:sp>
      <p:sp>
        <p:nvSpPr>
          <p:cNvPr id="114691" name="Rectangle 2">
            <a:extLst>
              <a:ext uri="{FF2B5EF4-FFF2-40B4-BE49-F238E27FC236}">
                <a16:creationId xmlns:a16="http://schemas.microsoft.com/office/drawing/2014/main" id="{CC9DD58E-58DC-4B89-91D1-017B7C4F06F7}"/>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FF17F568-99C8-4432-BF82-0FB0F74FD0AC}"/>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 Other strategies: </a:t>
            </a:r>
          </a:p>
          <a:p>
            <a:pPr marL="228600" indent="-228600" eaLnBrk="1" hangingPunct="1">
              <a:buAutoNum type="arabicPeriod"/>
            </a:pPr>
            <a:r>
              <a:rPr lang="en-US" altLang="en-US" dirty="0">
                <a:latin typeface="Arial" panose="020B0604020202020204" pitchFamily="34" charset="0"/>
              </a:rPr>
              <a:t>Employee morale: Day to day interactions between patients and caregivers- depends on EEs having positive attitudes about their jobs. </a:t>
            </a:r>
          </a:p>
          <a:p>
            <a:pPr marL="228600" indent="-228600" eaLnBrk="1" hangingPunct="1">
              <a:buAutoNum type="arabicPeriod"/>
            </a:pPr>
            <a:r>
              <a:rPr lang="en-US" altLang="en-US" dirty="0">
                <a:latin typeface="Arial" panose="020B0604020202020204" pitchFamily="34" charset="0"/>
              </a:rPr>
              <a:t>Connection with community: Responsibility to promote health in the community- health fairs, flu shot clinics, etc.  Interviews on radio and other talk shows- example: Childhood cancer awareness facts.</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US" altLang="en-US" dirty="0">
                <a:latin typeface="Arial" panose="020B0604020202020204" pitchFamily="34" charset="0"/>
              </a:rPr>
              <a:t>Advisory Councils that include patients, families, and others, interact with leadership on how to improve. </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US" altLang="en-US" dirty="0">
                <a:latin typeface="Arial" panose="020B0604020202020204" pitchFamily="34" charset="0"/>
              </a:rPr>
              <a:t>Proactively work with media – press releases, interviews, provide expertise, etc. </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US" altLang="en-US" dirty="0">
                <a:latin typeface="Arial" panose="020B0604020202020204" pitchFamily="34" charset="0"/>
              </a:rPr>
              <a:t>Public Relations professionals- interact with media.  </a:t>
            </a:r>
          </a:p>
          <a:p>
            <a:pPr marL="228600" indent="-228600" eaLnBrk="1" hangingPunct="1">
              <a:buAutoNum type="arabicPeriod"/>
            </a:pPr>
            <a:endParaRPr lang="en-US" altLang="en-US" dirty="0">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FEA2EC0A-5409-4466-96D0-125BBA29D8B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F010975-F7C1-4189-83DC-7C09028F5B7D}" type="slidenum">
              <a:rPr lang="en-US" altLang="en-US" smtClean="0"/>
              <a:pPr>
                <a:spcBef>
                  <a:spcPct val="0"/>
                </a:spcBef>
              </a:pPr>
              <a:t>63</a:t>
            </a:fld>
            <a:endParaRPr lang="en-US" altLang="en-US"/>
          </a:p>
        </p:txBody>
      </p:sp>
      <p:sp>
        <p:nvSpPr>
          <p:cNvPr id="116739" name="Rectangle 2">
            <a:extLst>
              <a:ext uri="{FF2B5EF4-FFF2-40B4-BE49-F238E27FC236}">
                <a16:creationId xmlns:a16="http://schemas.microsoft.com/office/drawing/2014/main" id="{E1062D64-803D-4C49-A6D2-B5C0AB41252C}"/>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C0598AEC-9795-469E-AC69-5848F4F46C0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Employee opinion surveys, focus groups, advisory councils to leadership promote employee satisfaction- all employees are ambassadors of the organization.</a:t>
            </a:r>
          </a:p>
          <a:p>
            <a:pPr eaLnBrk="1" hangingPunct="1"/>
            <a:r>
              <a:rPr lang="en-US" altLang="en-US" dirty="0">
                <a:latin typeface="Arial" panose="020B0604020202020204" pitchFamily="34" charset="0"/>
              </a:rPr>
              <a:t>When people see me in the grocery store with my hospital’s logo t-shirt, they want to tell me their stories about positive experiences they, their friends, or families have had.</a:t>
            </a:r>
          </a:p>
          <a:p>
            <a:pPr eaLnBrk="1" hangingPunct="1"/>
            <a:endParaRPr lang="en-US" altLang="en-US" dirty="0">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F39BDCCD-0D8E-4C4C-A2F3-C04A22DA28A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6B8966E-F7BC-4F36-A24E-37C8271F8AD0}" type="slidenum">
              <a:rPr lang="en-US" altLang="en-US" smtClean="0"/>
              <a:pPr>
                <a:spcBef>
                  <a:spcPct val="0"/>
                </a:spcBef>
              </a:pPr>
              <a:t>64</a:t>
            </a:fld>
            <a:endParaRPr lang="en-US" altLang="en-US"/>
          </a:p>
        </p:txBody>
      </p:sp>
      <p:sp>
        <p:nvSpPr>
          <p:cNvPr id="118787" name="Rectangle 2">
            <a:extLst>
              <a:ext uri="{FF2B5EF4-FFF2-40B4-BE49-F238E27FC236}">
                <a16:creationId xmlns:a16="http://schemas.microsoft.com/office/drawing/2014/main" id="{8BEB059C-77EA-481F-A770-FE945DAE9509}"/>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FDED0B1C-480F-4414-AA57-8F152B547A69}"/>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Important to be visible in the local  community.  Many options for this.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D3DE02B5-E3B0-4D16-9F87-58BFD260D9D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1D10C4F-D956-49DA-A1B4-C76EECB636F1}" type="slidenum">
              <a:rPr lang="en-US" altLang="en-US" smtClean="0"/>
              <a:pPr>
                <a:spcBef>
                  <a:spcPct val="0"/>
                </a:spcBef>
              </a:pPr>
              <a:t>65</a:t>
            </a:fld>
            <a:endParaRPr lang="en-US" altLang="en-US"/>
          </a:p>
        </p:txBody>
      </p:sp>
      <p:sp>
        <p:nvSpPr>
          <p:cNvPr id="120835" name="Rectangle 2">
            <a:extLst>
              <a:ext uri="{FF2B5EF4-FFF2-40B4-BE49-F238E27FC236}">
                <a16:creationId xmlns:a16="http://schemas.microsoft.com/office/drawing/2014/main" id="{778F0A26-D664-4AF4-9E3E-37393605F2C7}"/>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6ABF8E4D-2EFD-4BDB-A0BB-B6F1DA175AE7}"/>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6CA1F1EE-7553-4095-8F4E-6EF64BF14EE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079899C-00A2-475D-9599-558242D8A765}" type="slidenum">
              <a:rPr lang="en-US" altLang="en-US" smtClean="0"/>
              <a:pPr>
                <a:spcBef>
                  <a:spcPct val="0"/>
                </a:spcBef>
              </a:pPr>
              <a:t>66</a:t>
            </a:fld>
            <a:endParaRPr lang="en-US" altLang="en-US"/>
          </a:p>
        </p:txBody>
      </p:sp>
      <p:sp>
        <p:nvSpPr>
          <p:cNvPr id="124931" name="Rectangle 2">
            <a:extLst>
              <a:ext uri="{FF2B5EF4-FFF2-40B4-BE49-F238E27FC236}">
                <a16:creationId xmlns:a16="http://schemas.microsoft.com/office/drawing/2014/main" id="{BD709EB5-DC5E-4E82-AC8B-30B526962838}"/>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28E0266C-5A08-45A0-9D45-C41CEB0459B6}"/>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Tell the story - “We need a policy” - do we really need another one? </a:t>
            </a:r>
          </a:p>
          <a:p>
            <a:pPr eaLnBrk="1" hangingPunct="1"/>
            <a:r>
              <a:rPr lang="en-US" altLang="en-US" dirty="0">
                <a:latin typeface="Arial" panose="020B0604020202020204" pitchFamily="34" charset="0"/>
              </a:rPr>
              <a:t>General: every member of the workforce must have a background check prior to starting employment. </a:t>
            </a:r>
          </a:p>
          <a:p>
            <a:pPr eaLnBrk="1" hangingPunct="1"/>
            <a:r>
              <a:rPr lang="en-US" altLang="en-US" dirty="0">
                <a:latin typeface="Arial" panose="020B0604020202020204" pitchFamily="34" charset="0"/>
              </a:rPr>
              <a:t>Operational: a time out procedure is completed at the start of every surgical procedure.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2B3FEA73-D2EB-4969-BF3E-8AC26F0628D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19AC63-422A-467F-A2CA-F9CED4BB6425}" type="slidenum">
              <a:rPr lang="en-US" altLang="en-US" smtClean="0"/>
              <a:pPr>
                <a:spcBef>
                  <a:spcPct val="0"/>
                </a:spcBef>
              </a:pPr>
              <a:t>67</a:t>
            </a:fld>
            <a:endParaRPr lang="en-US" altLang="en-US"/>
          </a:p>
        </p:txBody>
      </p:sp>
      <p:sp>
        <p:nvSpPr>
          <p:cNvPr id="126979" name="Rectangle 2">
            <a:extLst>
              <a:ext uri="{FF2B5EF4-FFF2-40B4-BE49-F238E27FC236}">
                <a16:creationId xmlns:a16="http://schemas.microsoft.com/office/drawing/2014/main" id="{542E9E92-EA97-46E8-A64E-86BB98F475AB}"/>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D48A6DBA-3187-42A8-B8A4-AB9FF6E54EF4}"/>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Ensures regulatory compliance with governmental agencies.   Ensures process consistency in alignment with agreed standards for internal systems.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F0019E1A-2F06-4329-A62E-69816132C19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DBF6AC-E56F-45C0-A501-A81C47A30989}" type="slidenum">
              <a:rPr lang="en-US" altLang="en-US" smtClean="0"/>
              <a:pPr>
                <a:spcBef>
                  <a:spcPct val="0"/>
                </a:spcBef>
              </a:pPr>
              <a:t>68</a:t>
            </a:fld>
            <a:endParaRPr lang="en-US" altLang="en-US"/>
          </a:p>
        </p:txBody>
      </p:sp>
      <p:sp>
        <p:nvSpPr>
          <p:cNvPr id="129027" name="Rectangle 2">
            <a:extLst>
              <a:ext uri="{FF2B5EF4-FFF2-40B4-BE49-F238E27FC236}">
                <a16:creationId xmlns:a16="http://schemas.microsoft.com/office/drawing/2014/main" id="{87195E7B-84B6-456E-8FCA-7C7493D39C79}"/>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F9B81C69-6711-461D-BA0D-27A0C983626C}"/>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Standardized format helps ensure compliance.  Details are key here- every employee reading a policy must be able to understand and comply with it.  </a:t>
            </a:r>
          </a:p>
          <a:p>
            <a:pPr eaLnBrk="1" hangingPunct="1"/>
            <a:r>
              <a:rPr lang="en-US" altLang="en-US" dirty="0">
                <a:latin typeface="Arial" panose="020B0604020202020204" pitchFamily="34" charset="0"/>
              </a:rPr>
              <a:t>Routine schedule of policy review is required to ensure relevance, accuracy, and compliance with external requirements.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5BCFA259-F98B-403C-9505-19EB8213858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6E615E9-13B7-478A-8A61-C3AD17DF5FF0}" type="slidenum">
              <a:rPr lang="en-US" altLang="en-US" smtClean="0"/>
              <a:pPr>
                <a:spcBef>
                  <a:spcPct val="0"/>
                </a:spcBef>
              </a:pPr>
              <a:t>69</a:t>
            </a:fld>
            <a:endParaRPr lang="en-US" altLang="en-US"/>
          </a:p>
        </p:txBody>
      </p:sp>
      <p:sp>
        <p:nvSpPr>
          <p:cNvPr id="131075" name="Rectangle 2">
            <a:extLst>
              <a:ext uri="{FF2B5EF4-FFF2-40B4-BE49-F238E27FC236}">
                <a16:creationId xmlns:a16="http://schemas.microsoft.com/office/drawing/2014/main" id="{81BD6C97-4ABC-4FBF-B71B-210177EBE85E}"/>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B7E03FC3-EEB8-4CCE-89C0-0266BAE57CAE}"/>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Decide what type and depth of training is needed for which policies.  </a:t>
            </a:r>
          </a:p>
          <a:p>
            <a:pPr eaLnBrk="1" hangingPunct="1"/>
            <a:r>
              <a:rPr lang="en-US" altLang="en-US" dirty="0">
                <a:latin typeface="Arial" panose="020B0604020202020204" pitchFamily="34" charset="0"/>
              </a:rPr>
              <a:t>For example, a Conflict-of-Interest policy can be somewhat confusing and should probably have instructor led training.  Proper use of face masks and other PPE can be done with a computer-based training.  </a:t>
            </a:r>
          </a:p>
          <a:p>
            <a:pPr eaLnBrk="1" hangingPunct="1"/>
            <a:r>
              <a:rPr lang="en-US" altLang="en-US" dirty="0">
                <a:latin typeface="Arial" panose="020B0604020202020204" pitchFamily="34" charset="0"/>
              </a:rPr>
              <a:t>Some policies may have guidance documents attached- this allows the guidance to be updated without a formal policy review/update.  </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C9F58F43-91C2-4196-B0FF-68BD2144945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38B9D69-C90A-44E8-90A9-D8B887DA0EAC}" type="slidenum">
              <a:rPr lang="en-US" altLang="en-US" smtClean="0"/>
              <a:pPr>
                <a:spcBef>
                  <a:spcPct val="0"/>
                </a:spcBef>
              </a:pPr>
              <a:t>70</a:t>
            </a:fld>
            <a:endParaRPr lang="en-US" altLang="en-US"/>
          </a:p>
        </p:txBody>
      </p:sp>
      <p:sp>
        <p:nvSpPr>
          <p:cNvPr id="133123" name="Rectangle 2">
            <a:extLst>
              <a:ext uri="{FF2B5EF4-FFF2-40B4-BE49-F238E27FC236}">
                <a16:creationId xmlns:a16="http://schemas.microsoft.com/office/drawing/2014/main" id="{CBAB43BD-C389-43B7-9610-6851BEDACD37}"/>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5B9810D4-BB5D-46FD-B678-88CA5F112D9C}"/>
              </a:ext>
            </a:extLst>
          </p:cNvPr>
          <p:cNvSpPr>
            <a:spLocks noGrp="1" noChangeArrowheads="1"/>
          </p:cNvSpPr>
          <p:nvPr>
            <p:ph type="body" idx="1"/>
          </p:nvPr>
        </p:nvSpPr>
        <p:spPr>
          <a:noFill/>
        </p:spPr>
        <p:txBody>
          <a:bodyPr/>
          <a:lstStyle/>
          <a:p>
            <a:pPr eaLnBrk="1" hangingPunct="1"/>
            <a:r>
              <a:rPr lang="en-US" altLang="en-US" dirty="0">
                <a:latin typeface="Arial" panose="020B0604020202020204" pitchFamily="34" charset="0"/>
              </a:rPr>
              <a:t>Comprehensive checklist to stand policies up against – the 7 Cs.  Every policy should contain the 7 Cs.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570787E5-1150-4A87-81AF-9A82FB0503DE}"/>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E757FFF-1208-4FD7-80B1-19F58EF3086F}" type="slidenum">
              <a:rPr lang="en-US" altLang="en-US" smtClean="0"/>
              <a:pPr>
                <a:spcBef>
                  <a:spcPct val="0"/>
                </a:spcBef>
              </a:pPr>
              <a:t>71</a:t>
            </a:fld>
            <a:endParaRPr lang="en-US" altLang="en-US"/>
          </a:p>
        </p:txBody>
      </p:sp>
      <p:sp>
        <p:nvSpPr>
          <p:cNvPr id="141315" name="Rectangle 2">
            <a:extLst>
              <a:ext uri="{FF2B5EF4-FFF2-40B4-BE49-F238E27FC236}">
                <a16:creationId xmlns:a16="http://schemas.microsoft.com/office/drawing/2014/main" id="{CD6CB9D4-949D-4105-B034-9846C696CFBA}"/>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9FD6961A-C0DC-45AA-8EC5-0893412CB9BB}"/>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0A7EFF6-24B0-49B4-ADDE-273D6A3E2DD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25CFE55-B2AA-47B9-A7E5-15255FDE322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9ADEA0D-025E-4BAE-B11C-143513777D28}"/>
              </a:ext>
            </a:extLst>
          </p:cNvPr>
          <p:cNvSpPr>
            <a:spLocks noGrp="1" noChangeArrowheads="1"/>
          </p:cNvSpPr>
          <p:nvPr>
            <p:ph type="sldNum" sz="quarter" idx="12"/>
          </p:nvPr>
        </p:nvSpPr>
        <p:spPr>
          <a:ln/>
        </p:spPr>
        <p:txBody>
          <a:bodyPr/>
          <a:lstStyle>
            <a:lvl1pPr>
              <a:defRPr/>
            </a:lvl1pPr>
          </a:lstStyle>
          <a:p>
            <a:pPr>
              <a:defRPr/>
            </a:pPr>
            <a:fld id="{C195A466-590F-4BCC-908D-4BB997253834}" type="slidenum">
              <a:rPr lang="en-US" altLang="en-US"/>
              <a:pPr>
                <a:defRPr/>
              </a:pPr>
              <a:t>‹#›</a:t>
            </a:fld>
            <a:endParaRPr lang="en-US" altLang="en-US"/>
          </a:p>
        </p:txBody>
      </p:sp>
    </p:spTree>
    <p:extLst>
      <p:ext uri="{BB962C8B-B14F-4D97-AF65-F5344CB8AC3E}">
        <p14:creationId xmlns:p14="http://schemas.microsoft.com/office/powerpoint/2010/main" val="237315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BB00ACA-B003-454E-8333-C8B179D9106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26B1B8E-133A-45E3-9506-C5F77B94F42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FAC50B0-C4F8-4085-9329-F6509092C528}"/>
              </a:ext>
            </a:extLst>
          </p:cNvPr>
          <p:cNvSpPr>
            <a:spLocks noGrp="1" noChangeArrowheads="1"/>
          </p:cNvSpPr>
          <p:nvPr>
            <p:ph type="sldNum" sz="quarter" idx="12"/>
          </p:nvPr>
        </p:nvSpPr>
        <p:spPr>
          <a:ln/>
        </p:spPr>
        <p:txBody>
          <a:bodyPr/>
          <a:lstStyle>
            <a:lvl1pPr>
              <a:defRPr/>
            </a:lvl1pPr>
          </a:lstStyle>
          <a:p>
            <a:pPr>
              <a:defRPr/>
            </a:pPr>
            <a:fld id="{00D3C834-817E-4D2B-A322-0485011C8B62}" type="slidenum">
              <a:rPr lang="en-US" altLang="en-US"/>
              <a:pPr>
                <a:defRPr/>
              </a:pPr>
              <a:t>‹#›</a:t>
            </a:fld>
            <a:endParaRPr lang="en-US" altLang="en-US"/>
          </a:p>
        </p:txBody>
      </p:sp>
    </p:spTree>
    <p:extLst>
      <p:ext uri="{BB962C8B-B14F-4D97-AF65-F5344CB8AC3E}">
        <p14:creationId xmlns:p14="http://schemas.microsoft.com/office/powerpoint/2010/main" val="133844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D906B76-208B-46E7-AE75-CC7E4C36D6D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46D84C6-8370-45C0-BD5E-61852FF2A2C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DB83649-5A50-4482-8A16-20EC6AC2987F}"/>
              </a:ext>
            </a:extLst>
          </p:cNvPr>
          <p:cNvSpPr>
            <a:spLocks noGrp="1" noChangeArrowheads="1"/>
          </p:cNvSpPr>
          <p:nvPr>
            <p:ph type="sldNum" sz="quarter" idx="12"/>
          </p:nvPr>
        </p:nvSpPr>
        <p:spPr>
          <a:ln/>
        </p:spPr>
        <p:txBody>
          <a:bodyPr/>
          <a:lstStyle>
            <a:lvl1pPr>
              <a:defRPr/>
            </a:lvl1pPr>
          </a:lstStyle>
          <a:p>
            <a:pPr>
              <a:defRPr/>
            </a:pPr>
            <a:fld id="{CA206E97-0B57-4CB3-948E-41DDA1257486}" type="slidenum">
              <a:rPr lang="en-US" altLang="en-US"/>
              <a:pPr>
                <a:defRPr/>
              </a:pPr>
              <a:t>‹#›</a:t>
            </a:fld>
            <a:endParaRPr lang="en-US" altLang="en-US"/>
          </a:p>
        </p:txBody>
      </p:sp>
    </p:spTree>
    <p:extLst>
      <p:ext uri="{BB962C8B-B14F-4D97-AF65-F5344CB8AC3E}">
        <p14:creationId xmlns:p14="http://schemas.microsoft.com/office/powerpoint/2010/main" val="344931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F0592A4-DFB9-4028-A88C-163C6C9F91B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AF76124-B7F7-480C-A289-343B9596183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07D41CD-CD45-4B30-9095-9018E495E31C}"/>
              </a:ext>
            </a:extLst>
          </p:cNvPr>
          <p:cNvSpPr>
            <a:spLocks noGrp="1" noChangeArrowheads="1"/>
          </p:cNvSpPr>
          <p:nvPr>
            <p:ph type="sldNum" sz="quarter" idx="12"/>
          </p:nvPr>
        </p:nvSpPr>
        <p:spPr>
          <a:ln/>
        </p:spPr>
        <p:txBody>
          <a:bodyPr/>
          <a:lstStyle>
            <a:lvl1pPr>
              <a:defRPr/>
            </a:lvl1pPr>
          </a:lstStyle>
          <a:p>
            <a:pPr>
              <a:defRPr/>
            </a:pPr>
            <a:fld id="{8DCE753D-D60A-43B9-AD31-0AA2270668FF}" type="slidenum">
              <a:rPr lang="en-US" altLang="en-US"/>
              <a:pPr>
                <a:defRPr/>
              </a:pPr>
              <a:t>‹#›</a:t>
            </a:fld>
            <a:endParaRPr lang="en-US" altLang="en-US"/>
          </a:p>
        </p:txBody>
      </p:sp>
    </p:spTree>
    <p:extLst>
      <p:ext uri="{BB962C8B-B14F-4D97-AF65-F5344CB8AC3E}">
        <p14:creationId xmlns:p14="http://schemas.microsoft.com/office/powerpoint/2010/main" val="3065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4EC51A5-29F4-4417-A3EB-9580D4C35B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458EA5D0-4C7A-464D-A2D6-7A1BC185F73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32902BD2-E12D-482E-954F-698448BD441C}"/>
              </a:ext>
            </a:extLst>
          </p:cNvPr>
          <p:cNvSpPr>
            <a:spLocks noGrp="1" noChangeArrowheads="1"/>
          </p:cNvSpPr>
          <p:nvPr>
            <p:ph type="sldNum" sz="quarter" idx="12"/>
          </p:nvPr>
        </p:nvSpPr>
        <p:spPr>
          <a:ln/>
        </p:spPr>
        <p:txBody>
          <a:bodyPr/>
          <a:lstStyle>
            <a:lvl1pPr>
              <a:defRPr/>
            </a:lvl1pPr>
          </a:lstStyle>
          <a:p>
            <a:pPr>
              <a:defRPr/>
            </a:pPr>
            <a:fld id="{73F75389-56F6-4A93-8E43-9ECF77F09F46}" type="slidenum">
              <a:rPr lang="en-US" altLang="en-US"/>
              <a:pPr>
                <a:defRPr/>
              </a:pPr>
              <a:t>‹#›</a:t>
            </a:fld>
            <a:endParaRPr lang="en-US" altLang="en-US"/>
          </a:p>
        </p:txBody>
      </p:sp>
    </p:spTree>
    <p:extLst>
      <p:ext uri="{BB962C8B-B14F-4D97-AF65-F5344CB8AC3E}">
        <p14:creationId xmlns:p14="http://schemas.microsoft.com/office/powerpoint/2010/main" val="1540263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a:extLst>
              <a:ext uri="{FF2B5EF4-FFF2-40B4-BE49-F238E27FC236}">
                <a16:creationId xmlns:a16="http://schemas.microsoft.com/office/drawing/2014/main" id="{383797EE-8069-432A-B34D-16D8B462001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55E5F5E0-8E41-4B8D-888A-136EF262BD8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25387AFB-CE57-4AB5-8B4F-F0FE79B96B59}"/>
              </a:ext>
            </a:extLst>
          </p:cNvPr>
          <p:cNvSpPr>
            <a:spLocks noGrp="1" noChangeArrowheads="1"/>
          </p:cNvSpPr>
          <p:nvPr>
            <p:ph type="sldNum" sz="quarter" idx="12"/>
          </p:nvPr>
        </p:nvSpPr>
        <p:spPr>
          <a:ln/>
        </p:spPr>
        <p:txBody>
          <a:bodyPr/>
          <a:lstStyle>
            <a:lvl1pPr>
              <a:defRPr/>
            </a:lvl1pPr>
          </a:lstStyle>
          <a:p>
            <a:pPr>
              <a:defRPr/>
            </a:pPr>
            <a:fld id="{3084DF86-9F61-4916-8641-8DAEF4C3212A}" type="slidenum">
              <a:rPr lang="en-US" altLang="en-US"/>
              <a:pPr>
                <a:defRPr/>
              </a:pPr>
              <a:t>‹#›</a:t>
            </a:fld>
            <a:endParaRPr lang="en-US" altLang="en-US"/>
          </a:p>
        </p:txBody>
      </p:sp>
    </p:spTree>
    <p:extLst>
      <p:ext uri="{BB962C8B-B14F-4D97-AF65-F5344CB8AC3E}">
        <p14:creationId xmlns:p14="http://schemas.microsoft.com/office/powerpoint/2010/main" val="1408999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3DA9895-6973-4EF9-99BC-2E0A187B9DE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210AA843-F4EC-4F8E-BBD8-2FB23B6B844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CDE42C3B-E734-4225-909E-898F91B60197}"/>
              </a:ext>
            </a:extLst>
          </p:cNvPr>
          <p:cNvSpPr>
            <a:spLocks noGrp="1" noChangeArrowheads="1"/>
          </p:cNvSpPr>
          <p:nvPr>
            <p:ph type="sldNum" sz="quarter" idx="12"/>
          </p:nvPr>
        </p:nvSpPr>
        <p:spPr>
          <a:ln/>
        </p:spPr>
        <p:txBody>
          <a:bodyPr/>
          <a:lstStyle>
            <a:lvl1pPr>
              <a:defRPr/>
            </a:lvl1pPr>
          </a:lstStyle>
          <a:p>
            <a:pPr>
              <a:defRPr/>
            </a:pPr>
            <a:fld id="{126EC707-A527-41DA-9EDA-EE7E18A92C97}" type="slidenum">
              <a:rPr lang="en-US" altLang="en-US"/>
              <a:pPr>
                <a:defRPr/>
              </a:pPr>
              <a:t>‹#›</a:t>
            </a:fld>
            <a:endParaRPr lang="en-US" altLang="en-US"/>
          </a:p>
        </p:txBody>
      </p:sp>
    </p:spTree>
    <p:extLst>
      <p:ext uri="{BB962C8B-B14F-4D97-AF65-F5344CB8AC3E}">
        <p14:creationId xmlns:p14="http://schemas.microsoft.com/office/powerpoint/2010/main" val="2343427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BB3378F-18FC-4B47-A764-A16937E7749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6A934D0-E461-4A2C-B56F-2027E62557A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95BEF21-983E-42F9-8738-B1BE291CBC54}"/>
              </a:ext>
            </a:extLst>
          </p:cNvPr>
          <p:cNvSpPr>
            <a:spLocks noGrp="1" noChangeArrowheads="1"/>
          </p:cNvSpPr>
          <p:nvPr>
            <p:ph type="sldNum" sz="quarter" idx="12"/>
          </p:nvPr>
        </p:nvSpPr>
        <p:spPr>
          <a:ln/>
        </p:spPr>
        <p:txBody>
          <a:bodyPr/>
          <a:lstStyle>
            <a:lvl1pPr>
              <a:defRPr/>
            </a:lvl1pPr>
          </a:lstStyle>
          <a:p>
            <a:pPr>
              <a:defRPr/>
            </a:pPr>
            <a:fld id="{F26E1DEF-FB08-4753-8993-0CBE2E460B6A}" type="slidenum">
              <a:rPr lang="en-US" altLang="en-US"/>
              <a:pPr>
                <a:defRPr/>
              </a:pPr>
              <a:t>‹#›</a:t>
            </a:fld>
            <a:endParaRPr lang="en-US" altLang="en-US"/>
          </a:p>
        </p:txBody>
      </p:sp>
    </p:spTree>
    <p:extLst>
      <p:ext uri="{BB962C8B-B14F-4D97-AF65-F5344CB8AC3E}">
        <p14:creationId xmlns:p14="http://schemas.microsoft.com/office/powerpoint/2010/main" val="2139547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39F7B08-AB78-4F5D-A687-F63C5BAA558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4FDD05F-44B6-4DFD-BA7A-A711B5B5C8C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DCC3CA1-F42E-44DA-9207-3A05CAEDE034}"/>
              </a:ext>
            </a:extLst>
          </p:cNvPr>
          <p:cNvSpPr>
            <a:spLocks noGrp="1" noChangeArrowheads="1"/>
          </p:cNvSpPr>
          <p:nvPr>
            <p:ph type="sldNum" sz="quarter" idx="12"/>
          </p:nvPr>
        </p:nvSpPr>
        <p:spPr>
          <a:ln/>
        </p:spPr>
        <p:txBody>
          <a:bodyPr/>
          <a:lstStyle>
            <a:lvl1pPr>
              <a:defRPr/>
            </a:lvl1pPr>
          </a:lstStyle>
          <a:p>
            <a:pPr>
              <a:defRPr/>
            </a:pPr>
            <a:fld id="{943C3D40-BDFF-4642-A934-8DD32DB5D162}" type="slidenum">
              <a:rPr lang="en-US" altLang="en-US"/>
              <a:pPr>
                <a:defRPr/>
              </a:pPr>
              <a:t>‹#›</a:t>
            </a:fld>
            <a:endParaRPr lang="en-US" altLang="en-US"/>
          </a:p>
        </p:txBody>
      </p:sp>
    </p:spTree>
    <p:extLst>
      <p:ext uri="{BB962C8B-B14F-4D97-AF65-F5344CB8AC3E}">
        <p14:creationId xmlns:p14="http://schemas.microsoft.com/office/powerpoint/2010/main" val="743541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ED0617-A6EF-43EE-A057-B0B243BEF28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0BCA25A-3E5E-45B6-9349-0C7BE1315F2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99B1820-DA33-4C73-83E0-26384837C702}"/>
              </a:ext>
            </a:extLst>
          </p:cNvPr>
          <p:cNvSpPr>
            <a:spLocks noGrp="1" noChangeArrowheads="1"/>
          </p:cNvSpPr>
          <p:nvPr>
            <p:ph type="sldNum" sz="quarter" idx="12"/>
          </p:nvPr>
        </p:nvSpPr>
        <p:spPr>
          <a:ln/>
        </p:spPr>
        <p:txBody>
          <a:bodyPr/>
          <a:lstStyle>
            <a:lvl1pPr>
              <a:defRPr/>
            </a:lvl1pPr>
          </a:lstStyle>
          <a:p>
            <a:pPr>
              <a:defRPr/>
            </a:pPr>
            <a:fld id="{0E359C77-CAF5-4567-AD33-AF02CA97AA58}" type="slidenum">
              <a:rPr lang="en-US" altLang="en-US"/>
              <a:pPr>
                <a:defRPr/>
              </a:pPr>
              <a:t>‹#›</a:t>
            </a:fld>
            <a:endParaRPr lang="en-US" altLang="en-US"/>
          </a:p>
        </p:txBody>
      </p:sp>
    </p:spTree>
    <p:extLst>
      <p:ext uri="{BB962C8B-B14F-4D97-AF65-F5344CB8AC3E}">
        <p14:creationId xmlns:p14="http://schemas.microsoft.com/office/powerpoint/2010/main" val="548820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211B0A0-5AAD-4C17-97A4-28382E79DB6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3BEDB88-F885-4AD1-A564-AD8940B4ADB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D31EF35-7DA9-4C3E-ADBE-5C466C28E61D}"/>
              </a:ext>
            </a:extLst>
          </p:cNvPr>
          <p:cNvSpPr>
            <a:spLocks noGrp="1" noChangeArrowheads="1"/>
          </p:cNvSpPr>
          <p:nvPr>
            <p:ph type="sldNum" sz="quarter" idx="12"/>
          </p:nvPr>
        </p:nvSpPr>
        <p:spPr>
          <a:ln/>
        </p:spPr>
        <p:txBody>
          <a:bodyPr/>
          <a:lstStyle>
            <a:lvl1pPr>
              <a:defRPr/>
            </a:lvl1pPr>
          </a:lstStyle>
          <a:p>
            <a:pPr>
              <a:defRPr/>
            </a:pPr>
            <a:fld id="{55C1C21B-6279-44C1-AE4C-2C1714DE03D0}" type="slidenum">
              <a:rPr lang="en-US" altLang="en-US"/>
              <a:pPr>
                <a:defRPr/>
              </a:pPr>
              <a:t>‹#›</a:t>
            </a:fld>
            <a:endParaRPr lang="en-US" altLang="en-US"/>
          </a:p>
        </p:txBody>
      </p:sp>
    </p:spTree>
    <p:extLst>
      <p:ext uri="{BB962C8B-B14F-4D97-AF65-F5344CB8AC3E}">
        <p14:creationId xmlns:p14="http://schemas.microsoft.com/office/powerpoint/2010/main" val="3830806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D1FF24F-450E-4AF6-A1E3-89FD05DE3D8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37DD299-2E14-40BF-A72D-93FE1C2394C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CD97D99-FAA5-4362-BE06-A7B7F59F5271}"/>
              </a:ext>
            </a:extLst>
          </p:cNvPr>
          <p:cNvSpPr>
            <a:spLocks noGrp="1" noChangeArrowheads="1"/>
          </p:cNvSpPr>
          <p:nvPr>
            <p:ph type="sldNum" sz="quarter" idx="12"/>
          </p:nvPr>
        </p:nvSpPr>
        <p:spPr>
          <a:ln/>
        </p:spPr>
        <p:txBody>
          <a:bodyPr/>
          <a:lstStyle>
            <a:lvl1pPr>
              <a:defRPr/>
            </a:lvl1pPr>
          </a:lstStyle>
          <a:p>
            <a:pPr>
              <a:defRPr/>
            </a:pPr>
            <a:fld id="{3CAF0766-2962-4F4D-99B4-81484A17370F}" type="slidenum">
              <a:rPr lang="en-US" altLang="en-US"/>
              <a:pPr>
                <a:defRPr/>
              </a:pPr>
              <a:t>‹#›</a:t>
            </a:fld>
            <a:endParaRPr lang="en-US" altLang="en-US"/>
          </a:p>
        </p:txBody>
      </p:sp>
    </p:spTree>
    <p:extLst>
      <p:ext uri="{BB962C8B-B14F-4D97-AF65-F5344CB8AC3E}">
        <p14:creationId xmlns:p14="http://schemas.microsoft.com/office/powerpoint/2010/main" val="3218920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C89B623-758E-40F7-A47C-9E3A53999C7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C1C722E-A390-4779-ADA8-CDE2A9C9006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05B56ED-DC86-42D2-8279-731707DB01D2}"/>
              </a:ext>
            </a:extLst>
          </p:cNvPr>
          <p:cNvSpPr>
            <a:spLocks noGrp="1" noChangeArrowheads="1"/>
          </p:cNvSpPr>
          <p:nvPr>
            <p:ph type="sldNum" sz="quarter" idx="12"/>
          </p:nvPr>
        </p:nvSpPr>
        <p:spPr>
          <a:ln/>
        </p:spPr>
        <p:txBody>
          <a:bodyPr/>
          <a:lstStyle>
            <a:lvl1pPr>
              <a:defRPr/>
            </a:lvl1pPr>
          </a:lstStyle>
          <a:p>
            <a:pPr>
              <a:defRPr/>
            </a:pPr>
            <a:fld id="{88B6A4D2-BE01-4FE7-A8EF-8C5BB686CD94}" type="slidenum">
              <a:rPr lang="en-US" altLang="en-US"/>
              <a:pPr>
                <a:defRPr/>
              </a:pPr>
              <a:t>‹#›</a:t>
            </a:fld>
            <a:endParaRPr lang="en-US" altLang="en-US"/>
          </a:p>
        </p:txBody>
      </p:sp>
    </p:spTree>
    <p:extLst>
      <p:ext uri="{BB962C8B-B14F-4D97-AF65-F5344CB8AC3E}">
        <p14:creationId xmlns:p14="http://schemas.microsoft.com/office/powerpoint/2010/main" val="2191635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15FA449-6D72-4B97-9DA7-A26F5507951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D98361C-C72A-409F-A0FC-1C0CF99F07C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2D91741-DA9D-41FA-9BC9-74E02A94DA58}"/>
              </a:ext>
            </a:extLst>
          </p:cNvPr>
          <p:cNvSpPr>
            <a:spLocks noGrp="1" noChangeArrowheads="1"/>
          </p:cNvSpPr>
          <p:nvPr>
            <p:ph type="sldNum" sz="quarter" idx="12"/>
          </p:nvPr>
        </p:nvSpPr>
        <p:spPr>
          <a:ln/>
        </p:spPr>
        <p:txBody>
          <a:bodyPr/>
          <a:lstStyle>
            <a:lvl1pPr>
              <a:defRPr/>
            </a:lvl1pPr>
          </a:lstStyle>
          <a:p>
            <a:pPr>
              <a:defRPr/>
            </a:pPr>
            <a:fld id="{EFACD975-903E-471E-9411-E4CFC09C7E0A}" type="slidenum">
              <a:rPr lang="en-US" altLang="en-US"/>
              <a:pPr>
                <a:defRPr/>
              </a:pPr>
              <a:t>‹#›</a:t>
            </a:fld>
            <a:endParaRPr lang="en-US" altLang="en-US"/>
          </a:p>
        </p:txBody>
      </p:sp>
    </p:spTree>
    <p:extLst>
      <p:ext uri="{BB962C8B-B14F-4D97-AF65-F5344CB8AC3E}">
        <p14:creationId xmlns:p14="http://schemas.microsoft.com/office/powerpoint/2010/main" val="6552020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A3D88B2-17D7-4A72-9100-4CA49F819A4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372737C-56B0-4597-A9C6-060339C6BCA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63647F5-36F7-4F00-B36B-04E029A1B31A}"/>
              </a:ext>
            </a:extLst>
          </p:cNvPr>
          <p:cNvSpPr>
            <a:spLocks noGrp="1" noChangeArrowheads="1"/>
          </p:cNvSpPr>
          <p:nvPr>
            <p:ph type="sldNum" sz="quarter" idx="12"/>
          </p:nvPr>
        </p:nvSpPr>
        <p:spPr>
          <a:ln/>
        </p:spPr>
        <p:txBody>
          <a:bodyPr/>
          <a:lstStyle>
            <a:lvl1pPr>
              <a:defRPr/>
            </a:lvl1pPr>
          </a:lstStyle>
          <a:p>
            <a:pPr>
              <a:defRPr/>
            </a:pPr>
            <a:fld id="{8FCE30FE-04BD-489A-91AF-632FCE9ECF2E}" type="slidenum">
              <a:rPr lang="en-US" altLang="en-US"/>
              <a:pPr>
                <a:defRPr/>
              </a:pPr>
              <a:t>‹#›</a:t>
            </a:fld>
            <a:endParaRPr lang="en-US" altLang="en-US"/>
          </a:p>
        </p:txBody>
      </p:sp>
    </p:spTree>
    <p:extLst>
      <p:ext uri="{BB962C8B-B14F-4D97-AF65-F5344CB8AC3E}">
        <p14:creationId xmlns:p14="http://schemas.microsoft.com/office/powerpoint/2010/main" val="668941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EB398B7-D2D2-4010-964C-C2DDDDC41D2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6E8CC415-081A-4A6D-A84B-0CCF99EEFED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71AE60-CEDB-41D0-8F72-6E0E521D9840}"/>
              </a:ext>
            </a:extLst>
          </p:cNvPr>
          <p:cNvSpPr>
            <a:spLocks noGrp="1" noChangeArrowheads="1"/>
          </p:cNvSpPr>
          <p:nvPr>
            <p:ph type="sldNum" sz="quarter" idx="12"/>
          </p:nvPr>
        </p:nvSpPr>
        <p:spPr>
          <a:ln/>
        </p:spPr>
        <p:txBody>
          <a:bodyPr/>
          <a:lstStyle>
            <a:lvl1pPr>
              <a:defRPr/>
            </a:lvl1pPr>
          </a:lstStyle>
          <a:p>
            <a:pPr>
              <a:defRPr/>
            </a:pPr>
            <a:fld id="{6F466D7E-54F6-4050-AB22-8523071C112F}" type="slidenum">
              <a:rPr lang="en-US" altLang="en-US"/>
              <a:pPr>
                <a:defRPr/>
              </a:pPr>
              <a:t>‹#›</a:t>
            </a:fld>
            <a:endParaRPr lang="en-US" altLang="en-US"/>
          </a:p>
        </p:txBody>
      </p:sp>
    </p:spTree>
    <p:extLst>
      <p:ext uri="{BB962C8B-B14F-4D97-AF65-F5344CB8AC3E}">
        <p14:creationId xmlns:p14="http://schemas.microsoft.com/office/powerpoint/2010/main" val="3867690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F241CC0-E80B-4DD8-A3E4-582BDA77579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A08C7FD5-2E71-4FDD-9F4B-C70282ADFC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EAC6C447-6CC8-47A8-A3BF-FBA97A90956A}"/>
              </a:ext>
            </a:extLst>
          </p:cNvPr>
          <p:cNvSpPr>
            <a:spLocks noGrp="1" noChangeArrowheads="1"/>
          </p:cNvSpPr>
          <p:nvPr>
            <p:ph type="sldNum" sz="quarter" idx="12"/>
          </p:nvPr>
        </p:nvSpPr>
        <p:spPr>
          <a:ln/>
        </p:spPr>
        <p:txBody>
          <a:bodyPr/>
          <a:lstStyle>
            <a:lvl1pPr>
              <a:defRPr/>
            </a:lvl1pPr>
          </a:lstStyle>
          <a:p>
            <a:pPr>
              <a:defRPr/>
            </a:pPr>
            <a:fld id="{2396BCC1-4487-4822-8F09-1A2357F5E30E}" type="slidenum">
              <a:rPr lang="en-US" altLang="en-US"/>
              <a:pPr>
                <a:defRPr/>
              </a:pPr>
              <a:t>‹#›</a:t>
            </a:fld>
            <a:endParaRPr lang="en-US" altLang="en-US"/>
          </a:p>
        </p:txBody>
      </p:sp>
    </p:spTree>
    <p:extLst>
      <p:ext uri="{BB962C8B-B14F-4D97-AF65-F5344CB8AC3E}">
        <p14:creationId xmlns:p14="http://schemas.microsoft.com/office/powerpoint/2010/main" val="1993680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CC928BD-1F4D-45C1-8367-D6BE7C2422E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ECE8CF2C-CD41-487B-A4ED-3AD708FE398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E55CDB8-9D48-4D27-A46D-22D395553262}"/>
              </a:ext>
            </a:extLst>
          </p:cNvPr>
          <p:cNvSpPr>
            <a:spLocks noGrp="1" noChangeArrowheads="1"/>
          </p:cNvSpPr>
          <p:nvPr>
            <p:ph type="sldNum" sz="quarter" idx="12"/>
          </p:nvPr>
        </p:nvSpPr>
        <p:spPr>
          <a:ln/>
        </p:spPr>
        <p:txBody>
          <a:bodyPr/>
          <a:lstStyle>
            <a:lvl1pPr>
              <a:defRPr/>
            </a:lvl1pPr>
          </a:lstStyle>
          <a:p>
            <a:pPr>
              <a:defRPr/>
            </a:pPr>
            <a:fld id="{3CE9BD46-AB45-4061-9AD9-70E9AD40805E}" type="slidenum">
              <a:rPr lang="en-US" altLang="en-US"/>
              <a:pPr>
                <a:defRPr/>
              </a:pPr>
              <a:t>‹#›</a:t>
            </a:fld>
            <a:endParaRPr lang="en-US" altLang="en-US"/>
          </a:p>
        </p:txBody>
      </p:sp>
    </p:spTree>
    <p:extLst>
      <p:ext uri="{BB962C8B-B14F-4D97-AF65-F5344CB8AC3E}">
        <p14:creationId xmlns:p14="http://schemas.microsoft.com/office/powerpoint/2010/main" val="1416251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43429A7-69BA-4582-BCA3-D590BE7B3A6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C5A0ABF-1F78-44FF-ACE9-8A4B752AD02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5F99D1C9-A192-458B-BBA0-966E8C216211}"/>
              </a:ext>
            </a:extLst>
          </p:cNvPr>
          <p:cNvSpPr>
            <a:spLocks noGrp="1" noChangeArrowheads="1"/>
          </p:cNvSpPr>
          <p:nvPr>
            <p:ph type="sldNum" sz="quarter" idx="12"/>
          </p:nvPr>
        </p:nvSpPr>
        <p:spPr>
          <a:ln/>
        </p:spPr>
        <p:txBody>
          <a:bodyPr/>
          <a:lstStyle>
            <a:lvl1pPr>
              <a:defRPr/>
            </a:lvl1pPr>
          </a:lstStyle>
          <a:p>
            <a:pPr>
              <a:defRPr/>
            </a:pPr>
            <a:fld id="{7F803AE1-5F3C-4F20-8180-E611346578B9}" type="slidenum">
              <a:rPr lang="en-US" altLang="en-US"/>
              <a:pPr>
                <a:defRPr/>
              </a:pPr>
              <a:t>‹#›</a:t>
            </a:fld>
            <a:endParaRPr lang="en-US" altLang="en-US"/>
          </a:p>
        </p:txBody>
      </p:sp>
    </p:spTree>
    <p:extLst>
      <p:ext uri="{BB962C8B-B14F-4D97-AF65-F5344CB8AC3E}">
        <p14:creationId xmlns:p14="http://schemas.microsoft.com/office/powerpoint/2010/main" val="2319016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7938913-BAC6-4CAA-A6E2-DF50BD296D2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CDB32ED-93CE-4E17-AA9F-9EE062B46B7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9A62BBF-808F-4AC9-8B12-2AA52C7D5D10}"/>
              </a:ext>
            </a:extLst>
          </p:cNvPr>
          <p:cNvSpPr>
            <a:spLocks noGrp="1" noChangeArrowheads="1"/>
          </p:cNvSpPr>
          <p:nvPr>
            <p:ph type="sldNum" sz="quarter" idx="12"/>
          </p:nvPr>
        </p:nvSpPr>
        <p:spPr>
          <a:ln/>
        </p:spPr>
        <p:txBody>
          <a:bodyPr/>
          <a:lstStyle>
            <a:lvl1pPr>
              <a:defRPr/>
            </a:lvl1pPr>
          </a:lstStyle>
          <a:p>
            <a:pPr>
              <a:defRPr/>
            </a:pPr>
            <a:fld id="{B3E4F6F9-A09A-48C5-8216-457CACAC9133}" type="slidenum">
              <a:rPr lang="en-US" altLang="en-US"/>
              <a:pPr>
                <a:defRPr/>
              </a:pPr>
              <a:t>‹#›</a:t>
            </a:fld>
            <a:endParaRPr lang="en-US" altLang="en-US"/>
          </a:p>
        </p:txBody>
      </p:sp>
    </p:spTree>
    <p:extLst>
      <p:ext uri="{BB962C8B-B14F-4D97-AF65-F5344CB8AC3E}">
        <p14:creationId xmlns:p14="http://schemas.microsoft.com/office/powerpoint/2010/main" val="2875021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B8AF2B8-CC27-4332-A848-6CA411BECAB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B5CDFF7-B2D2-45AA-A863-E26B17E744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2F1CBA9-DA22-468C-BEF9-49893EF4932E}"/>
              </a:ext>
            </a:extLst>
          </p:cNvPr>
          <p:cNvSpPr>
            <a:spLocks noGrp="1" noChangeArrowheads="1"/>
          </p:cNvSpPr>
          <p:nvPr>
            <p:ph type="sldNum" sz="quarter" idx="12"/>
          </p:nvPr>
        </p:nvSpPr>
        <p:spPr>
          <a:ln/>
        </p:spPr>
        <p:txBody>
          <a:bodyPr/>
          <a:lstStyle>
            <a:lvl1pPr>
              <a:defRPr/>
            </a:lvl1pPr>
          </a:lstStyle>
          <a:p>
            <a:pPr>
              <a:defRPr/>
            </a:pPr>
            <a:fld id="{F5B168D6-73C2-4219-94AB-480EAB3EDF5D}" type="slidenum">
              <a:rPr lang="en-US" altLang="en-US"/>
              <a:pPr>
                <a:defRPr/>
              </a:pPr>
              <a:t>‹#›</a:t>
            </a:fld>
            <a:endParaRPr lang="en-US" altLang="en-US"/>
          </a:p>
        </p:txBody>
      </p:sp>
    </p:spTree>
    <p:extLst>
      <p:ext uri="{BB962C8B-B14F-4D97-AF65-F5344CB8AC3E}">
        <p14:creationId xmlns:p14="http://schemas.microsoft.com/office/powerpoint/2010/main" val="24904639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03ACE75-F8F4-49B8-B929-DA5625CC752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587ADAD-7BAF-4F77-B582-5BA0E594B2E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17A04C7-DCA3-4385-9463-4D9F5EF737BD}"/>
              </a:ext>
            </a:extLst>
          </p:cNvPr>
          <p:cNvSpPr>
            <a:spLocks noGrp="1" noChangeArrowheads="1"/>
          </p:cNvSpPr>
          <p:nvPr>
            <p:ph type="sldNum" sz="quarter" idx="12"/>
          </p:nvPr>
        </p:nvSpPr>
        <p:spPr>
          <a:ln/>
        </p:spPr>
        <p:txBody>
          <a:bodyPr/>
          <a:lstStyle>
            <a:lvl1pPr>
              <a:defRPr/>
            </a:lvl1pPr>
          </a:lstStyle>
          <a:p>
            <a:pPr>
              <a:defRPr/>
            </a:pPr>
            <a:fld id="{D2427CAA-A74A-449E-8B49-B475BF4A10B0}" type="slidenum">
              <a:rPr lang="en-US" altLang="en-US"/>
              <a:pPr>
                <a:defRPr/>
              </a:pPr>
              <a:t>‹#›</a:t>
            </a:fld>
            <a:endParaRPr lang="en-US" altLang="en-US"/>
          </a:p>
        </p:txBody>
      </p:sp>
    </p:spTree>
    <p:extLst>
      <p:ext uri="{BB962C8B-B14F-4D97-AF65-F5344CB8AC3E}">
        <p14:creationId xmlns:p14="http://schemas.microsoft.com/office/powerpoint/2010/main" val="2010052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5A2227CA-B148-4AB1-83A2-EDDE639B5A6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3177EF9-D5BE-4C21-A6EE-3E6A15A546CB}"/>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B751937A-4050-446A-A88B-3F85C04CFCBE}"/>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A86400E3-0395-4EB4-82B0-611AC7E0BA92}"/>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E0D679B-8254-44CE-B433-A84854B46B1F}" type="slidenum">
              <a:rPr lang="en-US" altLang="en-US"/>
              <a:pPr>
                <a:defRPr/>
              </a:pPr>
              <a:t>‹#›</a:t>
            </a:fld>
            <a:endParaRPr lang="en-US" altLang="en-US"/>
          </a:p>
        </p:txBody>
      </p:sp>
      <p:sp>
        <p:nvSpPr>
          <p:cNvPr id="1032" name="Rectangle 8">
            <a:extLst>
              <a:ext uri="{FF2B5EF4-FFF2-40B4-BE49-F238E27FC236}">
                <a16:creationId xmlns:a16="http://schemas.microsoft.com/office/drawing/2014/main" id="{D1FFFB0C-4F91-42C7-B3F0-9022381AACBE}"/>
              </a:ext>
            </a:extLst>
          </p:cNvPr>
          <p:cNvSpPr>
            <a:spLocks noChangeArrowheads="1"/>
          </p:cNvSpPr>
          <p:nvPr/>
        </p:nvSpPr>
        <p:spPr bwMode="auto">
          <a:xfrm>
            <a:off x="533400" y="1905000"/>
            <a:ext cx="8229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fontAlgn="base">
              <a:spcBef>
                <a:spcPct val="20000"/>
              </a:spcBef>
              <a:spcAft>
                <a:spcPct val="0"/>
              </a:spcAft>
              <a:buChar char="»"/>
              <a:defRPr sz="2000">
                <a:solidFill>
                  <a:schemeClr val="tx1"/>
                </a:solidFill>
                <a:latin typeface="Arial" charset="0"/>
              </a:defRPr>
            </a:lvl6pPr>
            <a:lvl7pPr marL="2971800" indent="-228600" fontAlgn="base">
              <a:spcBef>
                <a:spcPct val="20000"/>
              </a:spcBef>
              <a:spcAft>
                <a:spcPct val="0"/>
              </a:spcAft>
              <a:buChar char="»"/>
              <a:defRPr sz="2000">
                <a:solidFill>
                  <a:schemeClr val="tx1"/>
                </a:solidFill>
                <a:latin typeface="Arial" charset="0"/>
              </a:defRPr>
            </a:lvl7pPr>
            <a:lvl8pPr marL="3429000" indent="-228600" fontAlgn="base">
              <a:spcBef>
                <a:spcPct val="20000"/>
              </a:spcBef>
              <a:spcAft>
                <a:spcPct val="0"/>
              </a:spcAft>
              <a:buChar char="»"/>
              <a:defRPr sz="2000">
                <a:solidFill>
                  <a:schemeClr val="tx1"/>
                </a:solidFill>
                <a:latin typeface="Arial" charset="0"/>
              </a:defRPr>
            </a:lvl8pPr>
            <a:lvl9pPr marL="3886200" indent="-228600" fontAlgn="base">
              <a:spcBef>
                <a:spcPct val="20000"/>
              </a:spcBef>
              <a:spcAft>
                <a:spcPct val="0"/>
              </a:spcAft>
              <a:buChar char="»"/>
              <a:defRPr sz="2000">
                <a:solidFill>
                  <a:schemeClr val="tx1"/>
                </a:solidFill>
                <a:latin typeface="Arial" charset="0"/>
              </a:defRPr>
            </a:lvl9pPr>
          </a:lstStyle>
          <a:p>
            <a:pPr eaLnBrk="1" hangingPunct="1">
              <a:defRPr/>
            </a:pPr>
            <a:endParaRPr lang="en-US" altLang="en-US"/>
          </a:p>
        </p:txBody>
      </p:sp>
      <p:sp>
        <p:nvSpPr>
          <p:cNvPr id="1031" name="Rectangle 9">
            <a:extLst>
              <a:ext uri="{FF2B5EF4-FFF2-40B4-BE49-F238E27FC236}">
                <a16:creationId xmlns:a16="http://schemas.microsoft.com/office/drawing/2014/main" id="{565C4AC9-69A4-46DE-9635-F8E053C887C4}"/>
              </a:ext>
            </a:extLst>
          </p:cNvPr>
          <p:cNvSpPr>
            <a:spLocks noChangeArrowheads="1"/>
          </p:cNvSpPr>
          <p:nvPr/>
        </p:nvSpPr>
        <p:spPr bwMode="auto">
          <a:xfrm>
            <a:off x="457200" y="6521450"/>
            <a:ext cx="21336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defRPr/>
            </a:pPr>
            <a:endParaRPr lang="en-US" altLang="en-US" sz="1000"/>
          </a:p>
        </p:txBody>
      </p:sp>
      <p:sp>
        <p:nvSpPr>
          <p:cNvPr id="2" name="Rectangle 10">
            <a:extLst>
              <a:ext uri="{FF2B5EF4-FFF2-40B4-BE49-F238E27FC236}">
                <a16:creationId xmlns:a16="http://schemas.microsoft.com/office/drawing/2014/main" id="{9598B10F-D0BC-43A3-9AD0-F9A2E065AD4C}"/>
              </a:ext>
            </a:extLst>
          </p:cNvPr>
          <p:cNvSpPr>
            <a:spLocks noChangeArrowheads="1"/>
          </p:cNvSpPr>
          <p:nvPr/>
        </p:nvSpPr>
        <p:spPr bwMode="auto">
          <a:xfrm>
            <a:off x="3124200" y="6521450"/>
            <a:ext cx="28956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endParaRPr lang="en-US" altLang="en-US" sz="1000"/>
          </a:p>
        </p:txBody>
      </p:sp>
      <p:sp>
        <p:nvSpPr>
          <p:cNvPr id="1033" name="Rectangle 11">
            <a:extLst>
              <a:ext uri="{FF2B5EF4-FFF2-40B4-BE49-F238E27FC236}">
                <a16:creationId xmlns:a16="http://schemas.microsoft.com/office/drawing/2014/main" id="{1DBA153D-EAD9-41F1-9488-F11EE12FDB69}"/>
              </a:ext>
            </a:extLst>
          </p:cNvPr>
          <p:cNvSpPr>
            <a:spLocks noChangeArrowheads="1"/>
          </p:cNvSpPr>
          <p:nvPr/>
        </p:nvSpPr>
        <p:spPr bwMode="auto">
          <a:xfrm>
            <a:off x="6553200" y="6521450"/>
            <a:ext cx="2133600"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a:defRPr/>
            </a:pPr>
            <a:fld id="{AB245CAD-DB64-4966-B208-2FBA4863AB12}" type="slidenum">
              <a:rPr lang="en-US" altLang="en-US" sz="1000" smtClean="0"/>
              <a:pPr algn="r">
                <a:defRPr/>
              </a:pPr>
              <a:t>‹#›</a:t>
            </a:fld>
            <a:endParaRPr lang="en-US" altLang="en-US" sz="1000"/>
          </a:p>
        </p:txBody>
      </p:sp>
      <p:pic>
        <p:nvPicPr>
          <p:cNvPr id="1034" name="Picture 12" descr="FACHE_Logo">
            <a:extLst>
              <a:ext uri="{FF2B5EF4-FFF2-40B4-BE49-F238E27FC236}">
                <a16:creationId xmlns:a16="http://schemas.microsoft.com/office/drawing/2014/main" id="{E2AA0E43-7CE4-4448-9E65-B10227D2B9E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477000" y="533400"/>
            <a:ext cx="2057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5">
            <a:extLst>
              <a:ext uri="{FF2B5EF4-FFF2-40B4-BE49-F238E27FC236}">
                <a16:creationId xmlns:a16="http://schemas.microsoft.com/office/drawing/2014/main" id="{52F4B910-8CDF-418E-B62E-293389B63631}"/>
              </a:ext>
            </a:extLst>
          </p:cNvPr>
          <p:cNvPicPr>
            <a:picLocks noChangeAspect="1" noChangeArrowheads="1"/>
          </p:cNvPicPr>
          <p:nvPr userDrawn="1"/>
        </p:nvPicPr>
        <p:blipFill>
          <a:blip r:embed="rId14" cstate="hqprint">
            <a:extLst>
              <a:ext uri="{28A0092B-C50C-407E-A947-70E740481C1C}">
                <a14:useLocalDpi xmlns:a14="http://schemas.microsoft.com/office/drawing/2010/main" val="0"/>
              </a:ext>
            </a:extLst>
          </a:blip>
          <a:srcRect/>
          <a:stretch>
            <a:fillRect/>
          </a:stretch>
        </p:blipFill>
        <p:spPr bwMode="auto">
          <a:xfrm>
            <a:off x="152400" y="228600"/>
            <a:ext cx="2692400"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Text Box 16">
            <a:extLst>
              <a:ext uri="{FF2B5EF4-FFF2-40B4-BE49-F238E27FC236}">
                <a16:creationId xmlns:a16="http://schemas.microsoft.com/office/drawing/2014/main" id="{2297AE6B-F969-4830-A675-8A1F4951AE03}"/>
              </a:ext>
            </a:extLst>
          </p:cNvPr>
          <p:cNvSpPr txBox="1">
            <a:spLocks noChangeArrowheads="1"/>
          </p:cNvSpPr>
          <p:nvPr userDrawn="1"/>
        </p:nvSpPr>
        <p:spPr bwMode="auto">
          <a:xfrm>
            <a:off x="457200" y="5715000"/>
            <a:ext cx="4572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defRPr/>
            </a:pPr>
            <a:endParaRPr lang="en-US" altLang="en-US" sz="180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A1C082F-F3B9-4575-B3A8-F40A430E96EA}"/>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en-US" altLang="en-US"/>
          </a:p>
        </p:txBody>
      </p:sp>
      <p:sp>
        <p:nvSpPr>
          <p:cNvPr id="2051" name="Rectangle 3">
            <a:extLst>
              <a:ext uri="{FF2B5EF4-FFF2-40B4-BE49-F238E27FC236}">
                <a16:creationId xmlns:a16="http://schemas.microsoft.com/office/drawing/2014/main" id="{A5847F50-6EFB-4FAA-A53F-630489D17F70}"/>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6" name="Rectangle 4">
            <a:extLst>
              <a:ext uri="{FF2B5EF4-FFF2-40B4-BE49-F238E27FC236}">
                <a16:creationId xmlns:a16="http://schemas.microsoft.com/office/drawing/2014/main" id="{E9BF675B-0EDB-49B8-8595-5B39E836A5E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ltLang="en-US"/>
          </a:p>
        </p:txBody>
      </p:sp>
      <p:sp>
        <p:nvSpPr>
          <p:cNvPr id="3077" name="Rectangle 5">
            <a:extLst>
              <a:ext uri="{FF2B5EF4-FFF2-40B4-BE49-F238E27FC236}">
                <a16:creationId xmlns:a16="http://schemas.microsoft.com/office/drawing/2014/main" id="{9FBF89D0-13AD-4E94-A9AA-A6DE8C3D038C}"/>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ltLang="en-US"/>
          </a:p>
        </p:txBody>
      </p:sp>
      <p:sp>
        <p:nvSpPr>
          <p:cNvPr id="3078" name="Rectangle 6">
            <a:extLst>
              <a:ext uri="{FF2B5EF4-FFF2-40B4-BE49-F238E27FC236}">
                <a16:creationId xmlns:a16="http://schemas.microsoft.com/office/drawing/2014/main" id="{32B2787B-7CD2-4566-A606-383B1D971AC3}"/>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49CF2E22-5F5F-4753-9B17-C9451982537D}" type="slidenum">
              <a:rPr lang="en-US" altLang="en-US"/>
              <a:pPr>
                <a:defRPr/>
              </a:pPr>
              <a:t>‹#›</a:t>
            </a:fld>
            <a:endParaRPr lang="en-US" altLang="en-US"/>
          </a:p>
        </p:txBody>
      </p:sp>
      <p:pic>
        <p:nvPicPr>
          <p:cNvPr id="2055" name="Picture 15" descr="FACHE_Logo">
            <a:extLst>
              <a:ext uri="{FF2B5EF4-FFF2-40B4-BE49-F238E27FC236}">
                <a16:creationId xmlns:a16="http://schemas.microsoft.com/office/drawing/2014/main" id="{B734B57D-2CCD-404A-A375-3D11CA0DC93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85800" y="609600"/>
            <a:ext cx="27432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16" descr="FACHE_rule_box_text">
            <a:extLst>
              <a:ext uri="{FF2B5EF4-FFF2-40B4-BE49-F238E27FC236}">
                <a16:creationId xmlns:a16="http://schemas.microsoft.com/office/drawing/2014/main" id="{843AEC4E-1ADC-4D55-9A60-90F972219E0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57200" y="6096000"/>
            <a:ext cx="83820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DD7F75E-9A15-4C55-907A-D22691B60ADD}"/>
              </a:ext>
            </a:extLst>
          </p:cNvPr>
          <p:cNvSpPr>
            <a:spLocks noGrp="1" noChangeArrowheads="1"/>
          </p:cNvSpPr>
          <p:nvPr>
            <p:ph type="ctrTitle"/>
          </p:nvPr>
        </p:nvSpPr>
        <p:spPr bwMode="auto">
          <a:xfrm>
            <a:off x="685800" y="2209800"/>
            <a:ext cx="7848600" cy="3581400"/>
          </a:xfrm>
          <a:solidFill>
            <a:srgbClr val="FFFFFF"/>
          </a:solidFill>
          <a:ln w="28575">
            <a:solidFill>
              <a:schemeClr val="bg1"/>
            </a:solidFill>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altLang="en-US" sz="1800" dirty="0">
                <a:solidFill>
                  <a:srgbClr val="8F2E27"/>
                </a:solidFill>
                <a:effectLst>
                  <a:outerShdw blurRad="38100" dist="38100" dir="2700000" algn="tl">
                    <a:srgbClr val="C0C0C0"/>
                  </a:outerShdw>
                </a:effectLst>
                <a:latin typeface="Arial Black" pitchFamily="34" charset="0"/>
              </a:rPr>
              <a:t>Knowledge Area Covered in the Board of Governor’s Exam:</a:t>
            </a:r>
            <a:br>
              <a:rPr lang="en-US" altLang="en-US" sz="1800" dirty="0">
                <a:solidFill>
                  <a:srgbClr val="8F2E27"/>
                </a:solidFill>
                <a:effectLst>
                  <a:outerShdw blurRad="38100" dist="38100" dir="2700000" algn="tl">
                    <a:srgbClr val="C0C0C0"/>
                  </a:outerShdw>
                </a:effectLst>
                <a:latin typeface="Arial Black" pitchFamily="34" charset="0"/>
              </a:rPr>
            </a:br>
            <a:br>
              <a:rPr lang="en-US" altLang="en-US" sz="1600" dirty="0">
                <a:solidFill>
                  <a:srgbClr val="8F2E27"/>
                </a:solidFill>
                <a:effectLst>
                  <a:outerShdw blurRad="38100" dist="38100" dir="2700000" algn="tl">
                    <a:srgbClr val="C0C0C0"/>
                  </a:outerShdw>
                </a:effectLst>
                <a:latin typeface="Arial Black" pitchFamily="34" charset="0"/>
              </a:rPr>
            </a:br>
            <a:br>
              <a:rPr lang="en-US" altLang="en-US" sz="1600" dirty="0">
                <a:solidFill>
                  <a:srgbClr val="8F2E27"/>
                </a:solidFill>
                <a:effectLst>
                  <a:outerShdw blurRad="38100" dist="38100" dir="2700000" algn="tl">
                    <a:srgbClr val="C0C0C0"/>
                  </a:outerShdw>
                </a:effectLst>
                <a:latin typeface="Arial Black" pitchFamily="34" charset="0"/>
              </a:rPr>
            </a:br>
            <a:br>
              <a:rPr lang="en-US" altLang="en-US" sz="1600" dirty="0">
                <a:solidFill>
                  <a:srgbClr val="8F2E27"/>
                </a:solidFill>
                <a:effectLst>
                  <a:outerShdw blurRad="38100" dist="38100" dir="2700000" algn="tl">
                    <a:srgbClr val="C0C0C0"/>
                  </a:outerShdw>
                </a:effectLst>
                <a:latin typeface="Arial Black" pitchFamily="34" charset="0"/>
              </a:rPr>
            </a:br>
            <a:br>
              <a:rPr lang="en-US" altLang="en-US" sz="1600" dirty="0">
                <a:solidFill>
                  <a:srgbClr val="8F2E27"/>
                </a:solidFill>
                <a:effectLst>
                  <a:outerShdw blurRad="38100" dist="38100" dir="2700000" algn="tl">
                    <a:srgbClr val="C0C0C0"/>
                  </a:outerShdw>
                </a:effectLst>
                <a:latin typeface="Arial Black" pitchFamily="34" charset="0"/>
              </a:rPr>
            </a:br>
            <a:br>
              <a:rPr lang="en-US" altLang="en-US" sz="1600" dirty="0">
                <a:solidFill>
                  <a:srgbClr val="8F2E27"/>
                </a:solidFill>
                <a:effectLst>
                  <a:outerShdw blurRad="38100" dist="38100" dir="2700000" algn="tl">
                    <a:srgbClr val="C0C0C0"/>
                  </a:outerShdw>
                </a:effectLst>
                <a:latin typeface="Arial Black" pitchFamily="34" charset="0"/>
              </a:rPr>
            </a:br>
            <a:r>
              <a:rPr lang="en-US" altLang="en-US" sz="3600" dirty="0">
                <a:solidFill>
                  <a:schemeClr val="accent2"/>
                </a:solidFill>
                <a:effectLst>
                  <a:outerShdw blurRad="38100" dist="38100" dir="2700000" algn="tl">
                    <a:srgbClr val="C0C0C0"/>
                  </a:outerShdw>
                </a:effectLst>
                <a:latin typeface="Arial Black" pitchFamily="34" charset="0"/>
              </a:rPr>
              <a:t>Business</a:t>
            </a:r>
            <a:br>
              <a:rPr lang="en-US" altLang="en-US" sz="3600" dirty="0">
                <a:solidFill>
                  <a:schemeClr val="accent2"/>
                </a:solidFill>
                <a:effectLst>
                  <a:outerShdw blurRad="38100" dist="38100" dir="2700000" algn="tl">
                    <a:srgbClr val="C0C0C0"/>
                  </a:outerShdw>
                </a:effectLst>
                <a:latin typeface="Arial Black" pitchFamily="34" charset="0"/>
              </a:rPr>
            </a:br>
            <a:br>
              <a:rPr lang="en-US" altLang="en-US" sz="900" dirty="0">
                <a:solidFill>
                  <a:schemeClr val="accent2"/>
                </a:solidFill>
                <a:effectLst>
                  <a:outerShdw blurRad="38100" dist="38100" dir="2700000" algn="tl">
                    <a:srgbClr val="C0C0C0"/>
                  </a:outerShdw>
                </a:effectLst>
                <a:latin typeface="Arial Black" pitchFamily="34" charset="0"/>
              </a:rPr>
            </a:br>
            <a:br>
              <a:rPr lang="en-US" altLang="en-US" sz="900" dirty="0">
                <a:solidFill>
                  <a:schemeClr val="accent2"/>
                </a:solidFill>
                <a:effectLst>
                  <a:outerShdw blurRad="38100" dist="38100" dir="2700000" algn="tl">
                    <a:srgbClr val="C0C0C0"/>
                  </a:outerShdw>
                </a:effectLst>
                <a:latin typeface="Arial Black" pitchFamily="34" charset="0"/>
              </a:rPr>
            </a:br>
            <a:br>
              <a:rPr lang="en-US" altLang="en-US" sz="900" dirty="0">
                <a:solidFill>
                  <a:schemeClr val="accent2"/>
                </a:solidFill>
                <a:effectLst>
                  <a:outerShdw blurRad="38100" dist="38100" dir="2700000" algn="tl">
                    <a:srgbClr val="C0C0C0"/>
                  </a:outerShdw>
                </a:effectLst>
                <a:latin typeface="Arial Black" pitchFamily="34" charset="0"/>
              </a:rPr>
            </a:br>
            <a:br>
              <a:rPr lang="en-US" altLang="en-US" sz="900" dirty="0">
                <a:solidFill>
                  <a:schemeClr val="accent2"/>
                </a:solidFill>
                <a:effectLst>
                  <a:outerShdw blurRad="38100" dist="38100" dir="2700000" algn="tl">
                    <a:srgbClr val="C0C0C0"/>
                  </a:outerShdw>
                </a:effectLst>
                <a:latin typeface="Arial Black" pitchFamily="34" charset="0"/>
              </a:rPr>
            </a:br>
            <a:br>
              <a:rPr lang="en-US" altLang="en-US" sz="1800" dirty="0">
                <a:solidFill>
                  <a:schemeClr val="tx1"/>
                </a:solidFill>
                <a:effectLst>
                  <a:outerShdw blurRad="38100" dist="38100" dir="2700000" algn="tl">
                    <a:srgbClr val="C0C0C0"/>
                  </a:outerShdw>
                </a:effectLst>
              </a:rPr>
            </a:br>
            <a:r>
              <a:rPr lang="en-US" altLang="en-US" sz="1800" dirty="0">
                <a:solidFill>
                  <a:schemeClr val="tx1"/>
                </a:solidFill>
                <a:effectLst>
                  <a:outerShdw blurRad="38100" dist="38100" dir="2700000" algn="tl">
                    <a:srgbClr val="C0C0C0"/>
                  </a:outerShdw>
                </a:effectLst>
              </a:rPr>
              <a:t> </a:t>
            </a:r>
            <a:endParaRPr lang="en-US" altLang="en-US" sz="2800" dirty="0">
              <a:solidFill>
                <a:schemeClr val="tx1"/>
              </a:solidFill>
              <a:effectLst>
                <a:outerShdw blurRad="38100" dist="38100" dir="2700000" algn="tl">
                  <a:srgbClr val="C0C0C0"/>
                </a:outerShdw>
              </a:effectLst>
            </a:endParaRPr>
          </a:p>
        </p:txBody>
      </p:sp>
      <p:sp>
        <p:nvSpPr>
          <p:cNvPr id="5123" name="Text Box 6">
            <a:extLst>
              <a:ext uri="{FF2B5EF4-FFF2-40B4-BE49-F238E27FC236}">
                <a16:creationId xmlns:a16="http://schemas.microsoft.com/office/drawing/2014/main" id="{88380821-20A7-4C43-A56A-39A64271C494}"/>
              </a:ext>
            </a:extLst>
          </p:cNvPr>
          <p:cNvSpPr txBox="1">
            <a:spLocks noChangeArrowheads="1"/>
          </p:cNvSpPr>
          <p:nvPr/>
        </p:nvSpPr>
        <p:spPr bwMode="auto">
          <a:xfrm>
            <a:off x="1295400" y="1295400"/>
            <a:ext cx="6553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1800" b="1" i="1"/>
              <a:t>Becoming Board Certified in Healthcare Management and a Fellow of the American College of Healthcare Executives</a:t>
            </a:r>
          </a:p>
        </p:txBody>
      </p:sp>
      <p:pic>
        <p:nvPicPr>
          <p:cNvPr id="5124" name="Picture 7" descr="SETC_Complete_Web">
            <a:extLst>
              <a:ext uri="{FF2B5EF4-FFF2-40B4-BE49-F238E27FC236}">
                <a16:creationId xmlns:a16="http://schemas.microsoft.com/office/drawing/2014/main" id="{9A147FD9-339D-43A4-A83F-019F3B85CF78}"/>
              </a:ext>
            </a:extLst>
          </p:cNvPr>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82E6221-A551-42FF-914D-F337A622EF05}"/>
              </a:ext>
            </a:extLst>
          </p:cNvPr>
          <p:cNvSpPr>
            <a:spLocks noGrp="1" noChangeArrowheads="1"/>
          </p:cNvSpPr>
          <p:nvPr>
            <p:ph type="title"/>
          </p:nvPr>
        </p:nvSpPr>
        <p:spPr bwMode="auto">
          <a:xfrm>
            <a:off x="5334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7171" name="Rectangle 3">
            <a:extLst>
              <a:ext uri="{FF2B5EF4-FFF2-40B4-BE49-F238E27FC236}">
                <a16:creationId xmlns:a16="http://schemas.microsoft.com/office/drawing/2014/main" id="{F8AD8F60-4FC1-4CF2-B6B7-B22F6568CB35}"/>
              </a:ext>
            </a:extLst>
          </p:cNvPr>
          <p:cNvSpPr>
            <a:spLocks noGrp="1" noChangeArrowheads="1"/>
          </p:cNvSpPr>
          <p:nvPr>
            <p:ph type="body" idx="1"/>
          </p:nvPr>
        </p:nvSpPr>
        <p:spPr>
          <a:xfrm>
            <a:off x="762000" y="2362200"/>
            <a:ext cx="8305800" cy="2667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lnSpc>
                <a:spcPct val="80000"/>
              </a:lnSpc>
              <a:buFontTx/>
              <a:buNone/>
            </a:pPr>
            <a:r>
              <a:rPr lang="en-US" altLang="en-US" sz="2800" u="sng" dirty="0">
                <a:solidFill>
                  <a:srgbClr val="990000"/>
                </a:solidFill>
              </a:rPr>
              <a:t>Introduction</a:t>
            </a:r>
          </a:p>
          <a:p>
            <a:pPr marL="609600" indent="-609600" eaLnBrk="1" hangingPunct="1">
              <a:lnSpc>
                <a:spcPct val="80000"/>
              </a:lnSpc>
              <a:buFontTx/>
              <a:buNone/>
            </a:pPr>
            <a:r>
              <a:rPr lang="en-US" altLang="en-US" sz="2400" dirty="0"/>
              <a:t>Business is the knowledge that pertains to specific areas/</a:t>
            </a:r>
          </a:p>
          <a:p>
            <a:pPr marL="609600" indent="-609600" eaLnBrk="1" hangingPunct="1">
              <a:lnSpc>
                <a:spcPct val="80000"/>
              </a:lnSpc>
              <a:buFontTx/>
              <a:buNone/>
            </a:pPr>
            <a:r>
              <a:rPr lang="en-US" altLang="en-US" sz="2400" dirty="0"/>
              <a:t>concepts of the organization (e.g., marketing, business </a:t>
            </a:r>
          </a:p>
          <a:p>
            <a:pPr marL="609600" indent="-609600" eaLnBrk="1" hangingPunct="1">
              <a:lnSpc>
                <a:spcPct val="80000"/>
              </a:lnSpc>
              <a:buFontTx/>
              <a:buNone/>
            </a:pPr>
            <a:r>
              <a:rPr lang="en-US" altLang="en-US" sz="2400" dirty="0"/>
              <a:t>planning, strategic planning).</a:t>
            </a:r>
          </a:p>
          <a:p>
            <a:pPr marL="609600" indent="-609600" eaLnBrk="1" hangingPunct="1">
              <a:lnSpc>
                <a:spcPct val="80000"/>
              </a:lnSpc>
              <a:buFontTx/>
              <a:buNone/>
            </a:pPr>
            <a:endParaRPr lang="en-US" altLang="en-US" sz="1800" dirty="0"/>
          </a:p>
        </p:txBody>
      </p:sp>
      <p:pic>
        <p:nvPicPr>
          <p:cNvPr id="7172" name="Picture 4" descr="SETC_Complete_Web">
            <a:extLst>
              <a:ext uri="{FF2B5EF4-FFF2-40B4-BE49-F238E27FC236}">
                <a16:creationId xmlns:a16="http://schemas.microsoft.com/office/drawing/2014/main" id="{D356CA92-86E0-4991-987A-693B1FC68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CA98114-D89C-429C-AF10-119DCD8D8004}"/>
              </a:ext>
            </a:extLst>
          </p:cNvPr>
          <p:cNvSpPr>
            <a:spLocks noGrp="1" noChangeArrowheads="1"/>
          </p:cNvSpPr>
          <p:nvPr>
            <p:ph type="title"/>
          </p:nvPr>
        </p:nvSpPr>
        <p:spPr bwMode="auto">
          <a:xfrm>
            <a:off x="457200" y="11430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dirty="0">
                <a:solidFill>
                  <a:schemeClr val="accent2"/>
                </a:solidFill>
              </a:rPr>
              <a:t>Business</a:t>
            </a:r>
          </a:p>
        </p:txBody>
      </p:sp>
      <p:sp>
        <p:nvSpPr>
          <p:cNvPr id="9219" name="Rectangle 3">
            <a:extLst>
              <a:ext uri="{FF2B5EF4-FFF2-40B4-BE49-F238E27FC236}">
                <a16:creationId xmlns:a16="http://schemas.microsoft.com/office/drawing/2014/main" id="{6041B357-EEA0-4F83-93AA-44E63D75827A}"/>
              </a:ext>
            </a:extLst>
          </p:cNvPr>
          <p:cNvSpPr>
            <a:spLocks noGrp="1" noChangeArrowheads="1"/>
          </p:cNvSpPr>
          <p:nvPr>
            <p:ph type="body" idx="1"/>
          </p:nvPr>
        </p:nvSpPr>
        <p:spPr>
          <a:xfrm>
            <a:off x="609600" y="1828800"/>
            <a:ext cx="8229600" cy="3962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lnSpc>
                <a:spcPct val="80000"/>
              </a:lnSpc>
              <a:buFontTx/>
              <a:buNone/>
            </a:pPr>
            <a:r>
              <a:rPr lang="en-US" altLang="en-US" sz="1800" dirty="0">
                <a:solidFill>
                  <a:srgbClr val="990000"/>
                </a:solidFill>
              </a:rPr>
              <a:t>18 questions (9%) from this specific knowledge area will be asked on the </a:t>
            </a:r>
          </a:p>
          <a:p>
            <a:pPr marL="609600" indent="-609600" eaLnBrk="1" hangingPunct="1">
              <a:lnSpc>
                <a:spcPct val="80000"/>
              </a:lnSpc>
              <a:buFontTx/>
              <a:buNone/>
            </a:pPr>
            <a:r>
              <a:rPr lang="en-US" altLang="en-US" sz="1800" dirty="0">
                <a:solidFill>
                  <a:srgbClr val="990000"/>
                </a:solidFill>
              </a:rPr>
              <a:t>Board of Governor’s Exam related to the following:</a:t>
            </a:r>
          </a:p>
          <a:p>
            <a:pPr marL="609600" indent="-609600" eaLnBrk="1" hangingPunct="1">
              <a:lnSpc>
                <a:spcPct val="80000"/>
              </a:lnSpc>
              <a:buFontTx/>
              <a:buNone/>
            </a:pPr>
            <a:endParaRPr lang="en-US" altLang="en-US" sz="600" dirty="0">
              <a:solidFill>
                <a:srgbClr val="990000"/>
              </a:solidFill>
            </a:endParaRPr>
          </a:p>
          <a:p>
            <a:pPr marL="609600" indent="-609600" eaLnBrk="1" hangingPunct="1">
              <a:lnSpc>
                <a:spcPct val="80000"/>
              </a:lnSpc>
            </a:pPr>
            <a:r>
              <a:rPr lang="en-US" altLang="en-US" sz="2000" dirty="0"/>
              <a:t>Knowledge of basic statistical analysis  </a:t>
            </a:r>
            <a:endParaRPr lang="en-US" altLang="en-US" sz="800" dirty="0"/>
          </a:p>
          <a:p>
            <a:pPr marL="609600" indent="-609600" eaLnBrk="1" hangingPunct="1">
              <a:lnSpc>
                <a:spcPct val="80000"/>
              </a:lnSpc>
            </a:pPr>
            <a:r>
              <a:rPr lang="en-US" altLang="en-US" sz="2000" dirty="0"/>
              <a:t>Knowledge of strategic planning principles</a:t>
            </a:r>
            <a:endParaRPr lang="en-US" altLang="en-US" sz="800" dirty="0"/>
          </a:p>
          <a:p>
            <a:pPr marL="609600" indent="-609600" eaLnBrk="1" hangingPunct="1">
              <a:lnSpc>
                <a:spcPct val="80000"/>
              </a:lnSpc>
            </a:pPr>
            <a:r>
              <a:rPr lang="en-US" altLang="en-US" sz="2000" dirty="0"/>
              <a:t>Knowledge of basic business contracts (e.g., legal and financial implications)</a:t>
            </a:r>
            <a:endParaRPr lang="en-US" altLang="en-US" sz="800" dirty="0"/>
          </a:p>
          <a:p>
            <a:pPr marL="609600" indent="-609600" eaLnBrk="1" hangingPunct="1">
              <a:lnSpc>
                <a:spcPct val="80000"/>
              </a:lnSpc>
            </a:pPr>
            <a:r>
              <a:rPr lang="en-US" altLang="en-US" sz="2000" dirty="0"/>
              <a:t>Knowledge of marketing principles and tools (e.g., market analysis, market research, sales, advertising)</a:t>
            </a:r>
            <a:endParaRPr lang="en-US" altLang="en-US" sz="800" dirty="0"/>
          </a:p>
          <a:p>
            <a:pPr marL="609600" indent="-609600" eaLnBrk="1" hangingPunct="1">
              <a:lnSpc>
                <a:spcPct val="80000"/>
              </a:lnSpc>
            </a:pPr>
            <a:r>
              <a:rPr lang="en-US" altLang="en-US" sz="2000" dirty="0"/>
              <a:t>Knowledge of techniques for business plan development and implementation</a:t>
            </a:r>
          </a:p>
          <a:p>
            <a:pPr marL="609600" indent="-609600" eaLnBrk="1" hangingPunct="1">
              <a:lnSpc>
                <a:spcPct val="80000"/>
              </a:lnSpc>
            </a:pPr>
            <a:r>
              <a:rPr lang="en-US" altLang="en-US" sz="2000" dirty="0"/>
              <a:t>Knowledge of principles of public and community relations</a:t>
            </a:r>
          </a:p>
          <a:p>
            <a:pPr marL="609600" indent="-609600" eaLnBrk="1" hangingPunct="1">
              <a:lnSpc>
                <a:spcPct val="80000"/>
              </a:lnSpc>
            </a:pPr>
            <a:r>
              <a:rPr lang="en-US" altLang="en-US" sz="2000" dirty="0"/>
              <a:t>Knowledge of the functions of organizational policies and procedures</a:t>
            </a:r>
          </a:p>
          <a:p>
            <a:pPr marL="609600" indent="-609600" eaLnBrk="1" hangingPunct="1">
              <a:lnSpc>
                <a:spcPct val="80000"/>
              </a:lnSpc>
              <a:buFontTx/>
              <a:buNone/>
            </a:pPr>
            <a:endParaRPr lang="en-US" altLang="en-US" sz="2000" dirty="0"/>
          </a:p>
          <a:p>
            <a:pPr marL="609600" indent="-609600" eaLnBrk="1" hangingPunct="1">
              <a:lnSpc>
                <a:spcPct val="80000"/>
              </a:lnSpc>
              <a:buFontTx/>
              <a:buNone/>
            </a:pPr>
            <a:endParaRPr lang="en-US" altLang="en-US" sz="300" dirty="0"/>
          </a:p>
          <a:p>
            <a:pPr marL="609600" indent="-609600" eaLnBrk="1" hangingPunct="1">
              <a:lnSpc>
                <a:spcPct val="80000"/>
              </a:lnSpc>
              <a:buFontTx/>
              <a:buNone/>
            </a:pPr>
            <a:endParaRPr lang="en-US" altLang="en-US" sz="300" dirty="0"/>
          </a:p>
        </p:txBody>
      </p:sp>
      <p:pic>
        <p:nvPicPr>
          <p:cNvPr id="9220" name="Picture 4" descr="SETC_Complete_Web">
            <a:extLst>
              <a:ext uri="{FF2B5EF4-FFF2-40B4-BE49-F238E27FC236}">
                <a16:creationId xmlns:a16="http://schemas.microsoft.com/office/drawing/2014/main" id="{6E7BED91-6064-4997-A79E-18E7662742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8602DFC4-D08C-4406-98B2-05DF437B8243}"/>
              </a:ext>
            </a:extLst>
          </p:cNvPr>
          <p:cNvSpPr>
            <a:spLocks noGrp="1" noChangeArrowheads="1"/>
          </p:cNvSpPr>
          <p:nvPr>
            <p:ph type="title"/>
          </p:nvPr>
        </p:nvSpPr>
        <p:spPr bwMode="auto">
          <a:xfrm>
            <a:off x="5334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1267" name="Rectangle 3">
            <a:extLst>
              <a:ext uri="{FF2B5EF4-FFF2-40B4-BE49-F238E27FC236}">
                <a16:creationId xmlns:a16="http://schemas.microsoft.com/office/drawing/2014/main" id="{7276AF79-B9F3-4691-B6F4-E0BC14C889DB}"/>
              </a:ext>
            </a:extLst>
          </p:cNvPr>
          <p:cNvSpPr>
            <a:spLocks noGrp="1" noChangeArrowheads="1"/>
          </p:cNvSpPr>
          <p:nvPr>
            <p:ph type="body" idx="1"/>
          </p:nvPr>
        </p:nvSpPr>
        <p:spPr>
          <a:xfrm>
            <a:off x="914400" y="2209800"/>
            <a:ext cx="7772400" cy="3429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Objectives</a:t>
            </a:r>
          </a:p>
          <a:p>
            <a:pPr marL="609600" indent="-609600" eaLnBrk="1" hangingPunct="1"/>
            <a:r>
              <a:rPr lang="en-US" altLang="en-US" sz="2400"/>
              <a:t>Strategic Planning Principles</a:t>
            </a:r>
          </a:p>
          <a:p>
            <a:pPr marL="609600" indent="-609600" eaLnBrk="1" hangingPunct="1"/>
            <a:r>
              <a:rPr lang="en-US" altLang="en-US" sz="2400"/>
              <a:t>Basic Business Contracts</a:t>
            </a:r>
          </a:p>
          <a:p>
            <a:pPr marL="609600" indent="-609600" eaLnBrk="1" hangingPunct="1"/>
            <a:r>
              <a:rPr lang="en-US" altLang="en-US" sz="2400"/>
              <a:t>Business Plan Development and Implementation</a:t>
            </a:r>
          </a:p>
          <a:p>
            <a:pPr marL="609600" indent="-609600" eaLnBrk="1" hangingPunct="1"/>
            <a:r>
              <a:rPr lang="en-US" altLang="en-US" sz="2400"/>
              <a:t>Marketing Principles and Tools</a:t>
            </a:r>
          </a:p>
          <a:p>
            <a:pPr marL="609600" indent="-609600" eaLnBrk="1" hangingPunct="1"/>
            <a:r>
              <a:rPr lang="en-US" altLang="en-US" sz="2400"/>
              <a:t>Public and Community Relations</a:t>
            </a:r>
          </a:p>
          <a:p>
            <a:pPr marL="609600" indent="-609600" eaLnBrk="1" hangingPunct="1"/>
            <a:r>
              <a:rPr lang="en-US" altLang="en-US" sz="2400"/>
              <a:t>Organizational Policies and Procedures</a:t>
            </a:r>
          </a:p>
          <a:p>
            <a:pPr marL="609600" indent="-609600" eaLnBrk="1" hangingPunct="1">
              <a:buFontTx/>
              <a:buNone/>
            </a:pPr>
            <a:endParaRPr lang="en-US" altLang="en-US" sz="2400"/>
          </a:p>
          <a:p>
            <a:pPr marL="609600" indent="-609600" eaLnBrk="1" hangingPunct="1">
              <a:buFontTx/>
              <a:buNone/>
            </a:pPr>
            <a:endParaRPr lang="en-US" altLang="en-US" sz="2400"/>
          </a:p>
          <a:p>
            <a:pPr marL="609600" indent="-609600" eaLnBrk="1" hangingPunct="1">
              <a:buFontTx/>
              <a:buNone/>
            </a:pPr>
            <a:endParaRPr lang="en-US" altLang="en-US" sz="2400"/>
          </a:p>
          <a:p>
            <a:pPr marL="609600" indent="-609600" eaLnBrk="1" hangingPunct="1"/>
            <a:endParaRPr lang="en-US" altLang="en-US" sz="2400"/>
          </a:p>
        </p:txBody>
      </p:sp>
      <p:pic>
        <p:nvPicPr>
          <p:cNvPr id="11268" name="Picture 4" descr="SETC_Complete_Web">
            <a:extLst>
              <a:ext uri="{FF2B5EF4-FFF2-40B4-BE49-F238E27FC236}">
                <a16:creationId xmlns:a16="http://schemas.microsoft.com/office/drawing/2014/main" id="{47199B86-C461-4436-8DDB-5FEBC027E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EA4AE2D-7D12-45A9-900E-5309A49D7550}"/>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3315" name="Rectangle 3">
            <a:extLst>
              <a:ext uri="{FF2B5EF4-FFF2-40B4-BE49-F238E27FC236}">
                <a16:creationId xmlns:a16="http://schemas.microsoft.com/office/drawing/2014/main" id="{059C0D14-1FDC-47F9-BCE3-C56765A88183}"/>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3316" name="Rectangle 4">
            <a:extLst>
              <a:ext uri="{FF2B5EF4-FFF2-40B4-BE49-F238E27FC236}">
                <a16:creationId xmlns:a16="http://schemas.microsoft.com/office/drawing/2014/main" id="{79C4495B-FB54-463E-B604-B75B51CDBCB0}"/>
              </a:ext>
            </a:extLst>
          </p:cNvPr>
          <p:cNvSpPr>
            <a:spLocks noChangeArrowheads="1"/>
          </p:cNvSpPr>
          <p:nvPr/>
        </p:nvSpPr>
        <p:spPr bwMode="auto">
          <a:xfrm>
            <a:off x="533400" y="1143000"/>
            <a:ext cx="8229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3317" name="Rectangle 5">
            <a:extLst>
              <a:ext uri="{FF2B5EF4-FFF2-40B4-BE49-F238E27FC236}">
                <a16:creationId xmlns:a16="http://schemas.microsoft.com/office/drawing/2014/main" id="{76D8108E-1921-4A87-849B-337ADB0AFB2A}"/>
              </a:ext>
            </a:extLst>
          </p:cNvPr>
          <p:cNvSpPr>
            <a:spLocks noChangeArrowheads="1"/>
          </p:cNvSpPr>
          <p:nvPr/>
        </p:nvSpPr>
        <p:spPr bwMode="auto">
          <a:xfrm>
            <a:off x="762000" y="1676400"/>
            <a:ext cx="78486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800" u="sng">
                <a:solidFill>
                  <a:srgbClr val="990000"/>
                </a:solidFill>
              </a:rPr>
              <a:t>Learning Objective</a:t>
            </a:r>
            <a:r>
              <a:rPr lang="en-US" altLang="en-US" sz="2800">
                <a:solidFill>
                  <a:srgbClr val="990000"/>
                </a:solidFill>
              </a:rPr>
              <a:t>: </a:t>
            </a:r>
          </a:p>
          <a:p>
            <a:pPr eaLnBrk="1" hangingPunct="1">
              <a:buFontTx/>
              <a:buNone/>
            </a:pPr>
            <a:r>
              <a:rPr lang="en-US" altLang="en-US" sz="2800" b="1"/>
              <a:t>1.</a:t>
            </a:r>
            <a:r>
              <a:rPr lang="en-US" altLang="en-US" sz="2800"/>
              <a:t>	</a:t>
            </a:r>
            <a:r>
              <a:rPr lang="en-US" altLang="en-US" sz="2800" b="1"/>
              <a:t>Strategic Planning Principles</a:t>
            </a:r>
            <a:r>
              <a:rPr lang="en-US" altLang="en-US" sz="2800"/>
              <a:t> </a:t>
            </a:r>
            <a:r>
              <a:rPr lang="en-US" altLang="en-US" sz="2400"/>
              <a:t>(e.g., strategic</a:t>
            </a:r>
            <a:endParaRPr lang="en-US" altLang="en-US" sz="2400" b="1"/>
          </a:p>
          <a:p>
            <a:pPr eaLnBrk="1" hangingPunct="1">
              <a:buFontTx/>
              <a:buNone/>
            </a:pPr>
            <a:r>
              <a:rPr lang="en-US" altLang="en-US" sz="2400"/>
              <a:t>	planning is now viewed more appropriately as “strategic management” in that planning must be integrated with other management functions (i.e., organizing, directing, controlling, staffing and decision making); current strategic planning processes usually consist of assessment, planning, implementation, and evaluation and continuous improvement)</a:t>
            </a:r>
          </a:p>
          <a:p>
            <a:pPr eaLnBrk="1" hangingPunct="1">
              <a:buFontTx/>
              <a:buNone/>
            </a:pPr>
            <a:endParaRPr lang="en-US" altLang="en-US" sz="1200"/>
          </a:p>
          <a:p>
            <a:pPr eaLnBrk="1" hangingPunct="1">
              <a:buFontTx/>
              <a:buNone/>
            </a:pPr>
            <a:endParaRPr lang="en-US" altLang="en-US" sz="2400"/>
          </a:p>
        </p:txBody>
      </p:sp>
      <p:pic>
        <p:nvPicPr>
          <p:cNvPr id="13318" name="Picture 6" descr="SETC_Complete_Web">
            <a:extLst>
              <a:ext uri="{FF2B5EF4-FFF2-40B4-BE49-F238E27FC236}">
                <a16:creationId xmlns:a16="http://schemas.microsoft.com/office/drawing/2014/main" id="{F90A4B2D-086B-44C7-998B-DC18792B2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3B673D6E-1F1E-42A8-8B90-77520D053A63}"/>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5363" name="Rectangle 3">
            <a:extLst>
              <a:ext uri="{FF2B5EF4-FFF2-40B4-BE49-F238E27FC236}">
                <a16:creationId xmlns:a16="http://schemas.microsoft.com/office/drawing/2014/main" id="{757C4818-7DCD-4DA3-9810-C711670B4A0E}"/>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5364" name="Rectangle 4">
            <a:extLst>
              <a:ext uri="{FF2B5EF4-FFF2-40B4-BE49-F238E27FC236}">
                <a16:creationId xmlns:a16="http://schemas.microsoft.com/office/drawing/2014/main" id="{25BF7008-90F6-4036-9A7B-4910EFA02C74}"/>
              </a:ext>
            </a:extLst>
          </p:cNvPr>
          <p:cNvSpPr>
            <a:spLocks noChangeArrowheads="1"/>
          </p:cNvSpPr>
          <p:nvPr/>
        </p:nvSpPr>
        <p:spPr bwMode="auto">
          <a:xfrm>
            <a:off x="533400" y="12954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5365" name="Rectangle 5">
            <a:extLst>
              <a:ext uri="{FF2B5EF4-FFF2-40B4-BE49-F238E27FC236}">
                <a16:creationId xmlns:a16="http://schemas.microsoft.com/office/drawing/2014/main" id="{60428280-4111-4F95-8D31-80897F67FFBB}"/>
              </a:ext>
            </a:extLst>
          </p:cNvPr>
          <p:cNvSpPr>
            <a:spLocks noChangeArrowheads="1"/>
          </p:cNvSpPr>
          <p:nvPr/>
        </p:nvSpPr>
        <p:spPr bwMode="auto">
          <a:xfrm>
            <a:off x="762000" y="2133600"/>
            <a:ext cx="77724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800" b="1" dirty="0"/>
              <a:t>1.</a:t>
            </a:r>
            <a:r>
              <a:rPr lang="en-US" altLang="en-US" sz="2800" dirty="0"/>
              <a:t>	</a:t>
            </a:r>
            <a:r>
              <a:rPr lang="en-US" altLang="en-US" sz="2800" b="1" dirty="0"/>
              <a:t>Strategic Planning Principles</a:t>
            </a:r>
            <a:r>
              <a:rPr lang="en-US" altLang="en-US" sz="2800" dirty="0"/>
              <a:t> </a:t>
            </a:r>
            <a:r>
              <a:rPr lang="en-US" altLang="en-US" sz="2400" dirty="0"/>
              <a:t>continued……</a:t>
            </a:r>
          </a:p>
          <a:p>
            <a:pPr eaLnBrk="1" hangingPunct="1">
              <a:buFontTx/>
              <a:buNone/>
            </a:pPr>
            <a:r>
              <a:rPr lang="en-US" altLang="en-US" sz="2000" b="1" dirty="0">
                <a:cs typeface="Arial" panose="020B0604020202020204" pitchFamily="34" charset="0"/>
              </a:rPr>
              <a:t>               </a:t>
            </a:r>
            <a:r>
              <a:rPr lang="en-US" altLang="en-US" sz="2400" b="1" dirty="0">
                <a:cs typeface="Arial" panose="020B0604020202020204" pitchFamily="34" charset="0"/>
              </a:rPr>
              <a:t>–  Mission</a:t>
            </a:r>
          </a:p>
          <a:p>
            <a:pPr eaLnBrk="1" hangingPunct="1">
              <a:buFontTx/>
              <a:buNone/>
            </a:pPr>
            <a:r>
              <a:rPr lang="en-US" altLang="en-US" sz="2400" b="1" dirty="0">
                <a:cs typeface="Arial" panose="020B0604020202020204" pitchFamily="34" charset="0"/>
              </a:rPr>
              <a:t>		  –  Objectives</a:t>
            </a:r>
          </a:p>
          <a:p>
            <a:pPr eaLnBrk="1" hangingPunct="1">
              <a:buFontTx/>
              <a:buNone/>
            </a:pPr>
            <a:r>
              <a:rPr lang="en-US" altLang="en-US" sz="2400" b="1" dirty="0">
                <a:cs typeface="Arial" panose="020B0604020202020204" pitchFamily="34" charset="0"/>
              </a:rPr>
              <a:t>		  –  Assessment/Situation Analysis</a:t>
            </a:r>
          </a:p>
          <a:p>
            <a:pPr eaLnBrk="1" hangingPunct="1">
              <a:buFontTx/>
              <a:buNone/>
            </a:pPr>
            <a:r>
              <a:rPr lang="en-US" altLang="en-US" sz="2400" b="1" dirty="0">
                <a:cs typeface="Arial" panose="020B0604020202020204" pitchFamily="34" charset="0"/>
              </a:rPr>
              <a:t>		  –  Planning/Strategy Formulation</a:t>
            </a:r>
          </a:p>
          <a:p>
            <a:pPr eaLnBrk="1" hangingPunct="1">
              <a:buFontTx/>
              <a:buNone/>
            </a:pPr>
            <a:r>
              <a:rPr lang="en-US" altLang="en-US" sz="2400" b="1" dirty="0">
                <a:cs typeface="Arial" panose="020B0604020202020204" pitchFamily="34" charset="0"/>
              </a:rPr>
              <a:t>		  –  Implementation</a:t>
            </a:r>
          </a:p>
          <a:p>
            <a:pPr eaLnBrk="1" hangingPunct="1">
              <a:buFontTx/>
              <a:buNone/>
            </a:pPr>
            <a:r>
              <a:rPr lang="en-US" altLang="en-US" sz="2400" b="1" dirty="0">
                <a:cs typeface="Arial" panose="020B0604020202020204" pitchFamily="34" charset="0"/>
              </a:rPr>
              <a:t>		  –  Evaluation/Control</a:t>
            </a:r>
          </a:p>
          <a:p>
            <a:pPr eaLnBrk="1" hangingPunct="1">
              <a:buFontTx/>
              <a:buNone/>
            </a:pPr>
            <a:r>
              <a:rPr lang="en-US" altLang="en-US" sz="2400" b="1" dirty="0">
                <a:cs typeface="Arial" panose="020B0604020202020204" pitchFamily="34" charset="0"/>
              </a:rPr>
              <a:t>		  –  Continuous Improvement</a:t>
            </a:r>
          </a:p>
          <a:p>
            <a:pPr eaLnBrk="1" hangingPunct="1">
              <a:buFontTx/>
              <a:buNone/>
            </a:pPr>
            <a:endParaRPr lang="en-US" altLang="en-US" sz="2400" b="1" dirty="0">
              <a:cs typeface="Arial" panose="020B0604020202020204" pitchFamily="34" charset="0"/>
            </a:endParaRPr>
          </a:p>
          <a:p>
            <a:pPr eaLnBrk="1" hangingPunct="1">
              <a:buFontTx/>
              <a:buNone/>
            </a:pPr>
            <a:endParaRPr lang="en-US" altLang="en-US" sz="500" dirty="0"/>
          </a:p>
        </p:txBody>
      </p:sp>
      <p:pic>
        <p:nvPicPr>
          <p:cNvPr id="15366" name="Picture 6" descr="SETC_Complete_Web">
            <a:extLst>
              <a:ext uri="{FF2B5EF4-FFF2-40B4-BE49-F238E27FC236}">
                <a16:creationId xmlns:a16="http://schemas.microsoft.com/office/drawing/2014/main" id="{A194C47D-2120-4028-A764-934CE98B1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4509DCE-791C-4A61-9AA6-0F29DB5B14C9}"/>
              </a:ext>
            </a:extLst>
          </p:cNvPr>
          <p:cNvSpPr>
            <a:spLocks noGrp="1" noChangeArrowheads="1"/>
          </p:cNvSpPr>
          <p:nvPr>
            <p:ph type="body" idx="4294967295"/>
          </p:nvPr>
        </p:nvSpPr>
        <p:spPr>
          <a:xfrm>
            <a:off x="838200" y="1447800"/>
            <a:ext cx="7162800" cy="4724400"/>
          </a:xfrm>
        </p:spPr>
        <p:txBody>
          <a:bodyPr/>
          <a:lstStyle/>
          <a:p>
            <a:pPr eaLnBrk="1" hangingPunct="1">
              <a:lnSpc>
                <a:spcPct val="80000"/>
              </a:lnSpc>
            </a:pPr>
            <a:r>
              <a:rPr lang="en-US" altLang="en-US" sz="2400" b="1" dirty="0"/>
              <a:t>Mission</a:t>
            </a:r>
          </a:p>
          <a:p>
            <a:pPr lvl="1" eaLnBrk="1" hangingPunct="1">
              <a:lnSpc>
                <a:spcPct val="80000"/>
              </a:lnSpc>
            </a:pPr>
            <a:r>
              <a:rPr lang="en-US" altLang="en-US" sz="2000" dirty="0"/>
              <a:t>Mission Statement: our fundamental </a:t>
            </a:r>
          </a:p>
          <a:p>
            <a:pPr lvl="1" eaLnBrk="1" hangingPunct="1">
              <a:lnSpc>
                <a:spcPct val="80000"/>
              </a:lnSpc>
              <a:buFontTx/>
              <a:buNone/>
            </a:pPr>
            <a:r>
              <a:rPr lang="en-US" altLang="en-US" sz="2000" dirty="0"/>
              <a:t>    purpose/reason for existence.  It should be </a:t>
            </a:r>
          </a:p>
          <a:p>
            <a:pPr lvl="1" eaLnBrk="1" hangingPunct="1">
              <a:lnSpc>
                <a:spcPct val="80000"/>
              </a:lnSpc>
              <a:buFontTx/>
              <a:buNone/>
            </a:pPr>
            <a:r>
              <a:rPr lang="en-US" altLang="en-US" sz="2000" dirty="0"/>
              <a:t>    constructed so as to guide</a:t>
            </a:r>
          </a:p>
          <a:p>
            <a:pPr lvl="1" eaLnBrk="1" hangingPunct="1">
              <a:lnSpc>
                <a:spcPct val="80000"/>
              </a:lnSpc>
              <a:buFontTx/>
              <a:buNone/>
            </a:pPr>
            <a:r>
              <a:rPr lang="en-US" altLang="en-US" sz="2000" dirty="0"/>
              <a:t>	organizational behavior</a:t>
            </a:r>
          </a:p>
          <a:p>
            <a:pPr lvl="1" eaLnBrk="1" hangingPunct="1">
              <a:lnSpc>
                <a:spcPct val="80000"/>
              </a:lnSpc>
            </a:pPr>
            <a:r>
              <a:rPr lang="en-US" altLang="en-US" sz="2000" dirty="0"/>
              <a:t>Sense of purpose to employees</a:t>
            </a:r>
          </a:p>
          <a:p>
            <a:pPr lvl="1" eaLnBrk="1" hangingPunct="1">
              <a:lnSpc>
                <a:spcPct val="80000"/>
              </a:lnSpc>
            </a:pPr>
            <a:r>
              <a:rPr lang="en-US" altLang="en-US" sz="2000" dirty="0"/>
              <a:t>Convey an image to customers</a:t>
            </a:r>
          </a:p>
          <a:p>
            <a:pPr lvl="1" eaLnBrk="1" hangingPunct="1">
              <a:lnSpc>
                <a:spcPct val="80000"/>
              </a:lnSpc>
            </a:pPr>
            <a:r>
              <a:rPr lang="en-US" altLang="en-US" sz="2000" dirty="0"/>
              <a:t>A key component is how our mission responds to the healthcare needs of the community</a:t>
            </a:r>
          </a:p>
          <a:p>
            <a:pPr eaLnBrk="1" hangingPunct="1">
              <a:lnSpc>
                <a:spcPct val="80000"/>
              </a:lnSpc>
            </a:pPr>
            <a:r>
              <a:rPr lang="en-US" altLang="en-US" sz="2400" b="1" dirty="0"/>
              <a:t>Objectives</a:t>
            </a:r>
          </a:p>
          <a:p>
            <a:pPr lvl="1" eaLnBrk="1" hangingPunct="1">
              <a:lnSpc>
                <a:spcPct val="80000"/>
              </a:lnSpc>
            </a:pPr>
            <a:r>
              <a:rPr lang="en-US" altLang="en-US" sz="2000" dirty="0"/>
              <a:t>Concrete goals; e.g. earnings growth target</a:t>
            </a:r>
          </a:p>
          <a:p>
            <a:pPr lvl="2" eaLnBrk="1" hangingPunct="1">
              <a:lnSpc>
                <a:spcPct val="80000"/>
              </a:lnSpc>
            </a:pPr>
            <a:r>
              <a:rPr lang="en-US" altLang="en-US" sz="2000" dirty="0"/>
              <a:t>Short and long term goals should be consistent with the philosophy and mission of the institution</a:t>
            </a:r>
          </a:p>
          <a:p>
            <a:pPr lvl="1" eaLnBrk="1" hangingPunct="1">
              <a:lnSpc>
                <a:spcPct val="80000"/>
              </a:lnSpc>
            </a:pPr>
            <a:r>
              <a:rPr lang="en-US" altLang="en-US" sz="2000" dirty="0"/>
              <a:t>Challenging but achievable</a:t>
            </a:r>
          </a:p>
          <a:p>
            <a:pPr lvl="1" eaLnBrk="1" hangingPunct="1">
              <a:lnSpc>
                <a:spcPct val="80000"/>
              </a:lnSpc>
            </a:pPr>
            <a:r>
              <a:rPr lang="en-US" altLang="en-US" sz="2000" dirty="0"/>
              <a:t>Measurable</a:t>
            </a:r>
          </a:p>
        </p:txBody>
      </p:sp>
      <p:pic>
        <p:nvPicPr>
          <p:cNvPr id="17411" name="Picture 3" descr="MCj04250400000[1]">
            <a:extLst>
              <a:ext uri="{FF2B5EF4-FFF2-40B4-BE49-F238E27FC236}">
                <a16:creationId xmlns:a16="http://schemas.microsoft.com/office/drawing/2014/main" id="{BC179369-5011-41AE-8B3F-283060603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600200"/>
            <a:ext cx="1676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SETC_Complete_Web">
            <a:extLst>
              <a:ext uri="{FF2B5EF4-FFF2-40B4-BE49-F238E27FC236}">
                <a16:creationId xmlns:a16="http://schemas.microsoft.com/office/drawing/2014/main" id="{3CB85580-791D-4477-A704-674F34A0E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60960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F093A8C-0F8E-4444-98F1-0571934A3AF0}"/>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9459" name="Rectangle 3">
            <a:extLst>
              <a:ext uri="{FF2B5EF4-FFF2-40B4-BE49-F238E27FC236}">
                <a16:creationId xmlns:a16="http://schemas.microsoft.com/office/drawing/2014/main" id="{44963B4A-2C03-4D3D-B531-506B517591AB}"/>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9460" name="Rectangle 4">
            <a:extLst>
              <a:ext uri="{FF2B5EF4-FFF2-40B4-BE49-F238E27FC236}">
                <a16:creationId xmlns:a16="http://schemas.microsoft.com/office/drawing/2014/main" id="{B56BC50A-4249-4077-A1FB-0C70A0E56D0C}"/>
              </a:ext>
            </a:extLst>
          </p:cNvPr>
          <p:cNvSpPr>
            <a:spLocks noChangeArrowheads="1"/>
          </p:cNvSpPr>
          <p:nvPr/>
        </p:nvSpPr>
        <p:spPr bwMode="auto">
          <a:xfrm>
            <a:off x="533400" y="9906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9461" name="Rectangle 5">
            <a:extLst>
              <a:ext uri="{FF2B5EF4-FFF2-40B4-BE49-F238E27FC236}">
                <a16:creationId xmlns:a16="http://schemas.microsoft.com/office/drawing/2014/main" id="{964F5FF7-8DC2-487C-AA22-A72944ABC6CA}"/>
              </a:ext>
            </a:extLst>
          </p:cNvPr>
          <p:cNvSpPr>
            <a:spLocks noChangeArrowheads="1"/>
          </p:cNvSpPr>
          <p:nvPr/>
        </p:nvSpPr>
        <p:spPr bwMode="auto">
          <a:xfrm>
            <a:off x="533400" y="1676400"/>
            <a:ext cx="8305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dirty="0"/>
              <a:t>Strategic Planning Principles </a:t>
            </a:r>
            <a:r>
              <a:rPr lang="en-US" altLang="en-US" sz="2800" dirty="0"/>
              <a:t>continued……</a:t>
            </a:r>
          </a:p>
          <a:p>
            <a:pPr eaLnBrk="1" hangingPunct="1">
              <a:buFontTx/>
              <a:buNone/>
            </a:pPr>
            <a:r>
              <a:rPr lang="en-US" altLang="en-US" b="1" dirty="0">
                <a:cs typeface="Arial" panose="020B0604020202020204" pitchFamily="34" charset="0"/>
              </a:rPr>
              <a:t>	</a:t>
            </a:r>
            <a:r>
              <a:rPr lang="en-US" altLang="en-US" sz="2600" b="1" i="1" u="sng" dirty="0">
                <a:cs typeface="Arial" panose="020B0604020202020204" pitchFamily="34" charset="0"/>
              </a:rPr>
              <a:t>Assessment/Situation Analysis</a:t>
            </a:r>
          </a:p>
          <a:p>
            <a:pPr lvl="2" eaLnBrk="1" hangingPunct="1">
              <a:buFont typeface="Wingdings" panose="05000000000000000000" pitchFamily="2" charset="2"/>
              <a:buNone/>
            </a:pPr>
            <a:r>
              <a:rPr lang="en-US" altLang="en-US" b="1" dirty="0">
                <a:cs typeface="Arial" panose="020B0604020202020204" pitchFamily="34" charset="0"/>
              </a:rPr>
              <a:t>(How we get there from here)</a:t>
            </a:r>
          </a:p>
          <a:p>
            <a:pPr lvl="2" eaLnBrk="1" hangingPunct="1">
              <a:buFont typeface="Wingdings" panose="05000000000000000000" pitchFamily="2" charset="2"/>
              <a:buChar char="§"/>
            </a:pPr>
            <a:r>
              <a:rPr lang="en-US" altLang="en-US" b="1" dirty="0">
                <a:cs typeface="Arial" panose="020B0604020202020204" pitchFamily="34" charset="0"/>
              </a:rPr>
              <a:t>Scan environmental opportunities</a:t>
            </a:r>
          </a:p>
          <a:p>
            <a:pPr lvl="3" eaLnBrk="1" hangingPunct="1">
              <a:buFontTx/>
              <a:buChar char="•"/>
            </a:pPr>
            <a:r>
              <a:rPr lang="en-US" altLang="en-US" sz="2400" b="1" dirty="0">
                <a:cs typeface="Arial" panose="020B0604020202020204" pitchFamily="34" charset="0"/>
              </a:rPr>
              <a:t>Macro</a:t>
            </a:r>
          </a:p>
          <a:p>
            <a:pPr lvl="3" eaLnBrk="1" hangingPunct="1">
              <a:buFontTx/>
              <a:buNone/>
            </a:pPr>
            <a:r>
              <a:rPr lang="en-US" altLang="en-US" sz="2400" b="1" dirty="0">
                <a:cs typeface="Arial" panose="020B0604020202020204" pitchFamily="34" charset="0"/>
              </a:rPr>
              <a:t>		 -  Political, economic, social, technological</a:t>
            </a:r>
          </a:p>
          <a:p>
            <a:pPr lvl="3" eaLnBrk="1" hangingPunct="1">
              <a:buFontTx/>
              <a:buChar char="•"/>
            </a:pPr>
            <a:r>
              <a:rPr lang="en-US" altLang="en-US" sz="2400" b="1" dirty="0">
                <a:cs typeface="Arial" panose="020B0604020202020204" pitchFamily="34" charset="0"/>
              </a:rPr>
              <a:t>Micro</a:t>
            </a:r>
          </a:p>
          <a:p>
            <a:pPr lvl="3" eaLnBrk="1" hangingPunct="1">
              <a:buFontTx/>
              <a:buNone/>
            </a:pPr>
            <a:r>
              <a:rPr lang="en-US" altLang="en-US" sz="2400" b="1" dirty="0">
                <a:cs typeface="Arial" panose="020B0604020202020204" pitchFamily="34" charset="0"/>
              </a:rPr>
              <a:t>	  -  Barriers to entry, customers, suppliers, </a:t>
            </a:r>
          </a:p>
          <a:p>
            <a:pPr lvl="3" eaLnBrk="1" hangingPunct="1">
              <a:buFontTx/>
              <a:buNone/>
            </a:pPr>
            <a:r>
              <a:rPr lang="en-US" altLang="en-US" sz="2400" b="1" dirty="0">
                <a:cs typeface="Arial" panose="020B0604020202020204" pitchFamily="34" charset="0"/>
              </a:rPr>
              <a:t>          substitute products, competition</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9462" name="Picture 6" descr="SETC_Complete_Web">
            <a:extLst>
              <a:ext uri="{FF2B5EF4-FFF2-40B4-BE49-F238E27FC236}">
                <a16:creationId xmlns:a16="http://schemas.microsoft.com/office/drawing/2014/main" id="{0DE26D28-B586-478D-AE87-5D19A0EF86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3" name="Picture 7" descr="MCj00835810000[1]">
            <a:extLst>
              <a:ext uri="{FF2B5EF4-FFF2-40B4-BE49-F238E27FC236}">
                <a16:creationId xmlns:a16="http://schemas.microsoft.com/office/drawing/2014/main" id="{7EAAFADC-1A07-4CC8-9F94-A20CDCD1A7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5814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806D092-2578-4008-AA20-F64D620C5E5C}"/>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21507" name="Rectangle 3">
            <a:extLst>
              <a:ext uri="{FF2B5EF4-FFF2-40B4-BE49-F238E27FC236}">
                <a16:creationId xmlns:a16="http://schemas.microsoft.com/office/drawing/2014/main" id="{A91E2D1C-FC3A-42F5-B49C-22462215B18D}"/>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21508" name="Rectangle 4">
            <a:extLst>
              <a:ext uri="{FF2B5EF4-FFF2-40B4-BE49-F238E27FC236}">
                <a16:creationId xmlns:a16="http://schemas.microsoft.com/office/drawing/2014/main" id="{6F98846B-A6AA-4BDB-A6F4-3528733D8461}"/>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21509" name="Rectangle 5">
            <a:extLst>
              <a:ext uri="{FF2B5EF4-FFF2-40B4-BE49-F238E27FC236}">
                <a16:creationId xmlns:a16="http://schemas.microsoft.com/office/drawing/2014/main" id="{45C2C071-7C69-4F39-B177-CB46DB6BD003}"/>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dirty="0"/>
              <a:t>Strategic Planning Principles</a:t>
            </a:r>
            <a:r>
              <a:rPr lang="en-US" altLang="en-US" sz="2800" dirty="0"/>
              <a:t> continued…</a:t>
            </a:r>
          </a:p>
          <a:p>
            <a:pPr eaLnBrk="1" hangingPunct="1">
              <a:buFontTx/>
              <a:buNone/>
            </a:pPr>
            <a:r>
              <a:rPr lang="en-US" altLang="en-US" b="1" dirty="0">
                <a:cs typeface="Arial" panose="020B0604020202020204" pitchFamily="34" charset="0"/>
              </a:rPr>
              <a:t>	</a:t>
            </a:r>
            <a:r>
              <a:rPr lang="en-US" altLang="en-US" sz="2600" b="1" i="1" u="sng" dirty="0">
                <a:cs typeface="Arial" panose="020B0604020202020204" pitchFamily="34" charset="0"/>
              </a:rPr>
              <a:t>Assessment/Situation Analysis</a:t>
            </a:r>
          </a:p>
          <a:p>
            <a:pPr lvl="2" eaLnBrk="1" hangingPunct="1">
              <a:buFont typeface="Wingdings" panose="05000000000000000000" pitchFamily="2" charset="2"/>
              <a:buNone/>
            </a:pPr>
            <a:r>
              <a:rPr lang="en-US" altLang="en-US" b="1" dirty="0">
                <a:cs typeface="Arial" panose="020B0604020202020204" pitchFamily="34" charset="0"/>
              </a:rPr>
              <a:t>(How we get there from here)</a:t>
            </a:r>
          </a:p>
          <a:p>
            <a:pPr lvl="2" eaLnBrk="1" hangingPunct="1">
              <a:buFont typeface="Wingdings" panose="05000000000000000000" pitchFamily="2" charset="2"/>
              <a:buChar char="§"/>
            </a:pPr>
            <a:r>
              <a:rPr lang="en-US" altLang="en-US" b="1" dirty="0">
                <a:cs typeface="Arial" panose="020B0604020202020204" pitchFamily="34" charset="0"/>
              </a:rPr>
              <a:t>Assess capabilities and limitations</a:t>
            </a:r>
          </a:p>
          <a:p>
            <a:pPr lvl="2" eaLnBrk="1" hangingPunct="1">
              <a:buFont typeface="Wingdings" panose="05000000000000000000" pitchFamily="2" charset="2"/>
              <a:buNone/>
            </a:pPr>
            <a:r>
              <a:rPr lang="en-US" altLang="en-US" b="1" dirty="0">
                <a:cs typeface="Arial" panose="020B0604020202020204" pitchFamily="34" charset="0"/>
              </a:rPr>
              <a:t>      – SWOT analysis (Strengths,  Opportunities, </a:t>
            </a:r>
          </a:p>
          <a:p>
            <a:pPr lvl="2" eaLnBrk="1" hangingPunct="1">
              <a:buFont typeface="Wingdings" panose="05000000000000000000" pitchFamily="2" charset="2"/>
              <a:buNone/>
            </a:pPr>
            <a:r>
              <a:rPr lang="en-US" altLang="en-US" b="1" dirty="0">
                <a:cs typeface="Arial" panose="020B0604020202020204" pitchFamily="34" charset="0"/>
              </a:rPr>
              <a:t>         Weaknesses, Threats)</a:t>
            </a:r>
          </a:p>
          <a:p>
            <a:pPr lvl="2" eaLnBrk="1" hangingPunct="1">
              <a:buFont typeface="Wingdings" panose="05000000000000000000" pitchFamily="2" charset="2"/>
              <a:buChar char="§"/>
            </a:pPr>
            <a:r>
              <a:rPr lang="en-US" altLang="en-US" b="1" dirty="0">
                <a:cs typeface="Arial" panose="020B0604020202020204" pitchFamily="34" charset="0"/>
              </a:rPr>
              <a:t>For a healthcare organization, success is measured by how well it adapts to external and internal environments</a:t>
            </a:r>
          </a:p>
          <a:p>
            <a:pPr lvl="2" eaLnBrk="1" hangingPunct="1">
              <a:buFont typeface="Wingdings" panose="05000000000000000000" pitchFamily="2" charset="2"/>
              <a:buNone/>
            </a:pPr>
            <a:endParaRPr lang="en-US" altLang="en-US" b="1"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21510" name="Picture 6" descr="SETC_Complete_Web">
            <a:extLst>
              <a:ext uri="{FF2B5EF4-FFF2-40B4-BE49-F238E27FC236}">
                <a16:creationId xmlns:a16="http://schemas.microsoft.com/office/drawing/2014/main" id="{981266AC-49C0-4DDF-A19A-3FA5EF257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B4A3F03-B933-4134-B071-D55405870AB3}"/>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23555" name="Rectangle 3">
            <a:extLst>
              <a:ext uri="{FF2B5EF4-FFF2-40B4-BE49-F238E27FC236}">
                <a16:creationId xmlns:a16="http://schemas.microsoft.com/office/drawing/2014/main" id="{1F864F77-2603-46CC-AF8B-7FF9BFCA7D56}"/>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23556" name="Rectangle 4">
            <a:extLst>
              <a:ext uri="{FF2B5EF4-FFF2-40B4-BE49-F238E27FC236}">
                <a16:creationId xmlns:a16="http://schemas.microsoft.com/office/drawing/2014/main" id="{264F0E0A-F433-492C-8CCF-9199A9C95EFC}"/>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23557" name="Rectangle 5">
            <a:extLst>
              <a:ext uri="{FF2B5EF4-FFF2-40B4-BE49-F238E27FC236}">
                <a16:creationId xmlns:a16="http://schemas.microsoft.com/office/drawing/2014/main" id="{12B06CA6-D01E-4C6F-B95C-C711B4AAD624}"/>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23558" name="Picture 6" descr="SETC_Complete_Web">
            <a:extLst>
              <a:ext uri="{FF2B5EF4-FFF2-40B4-BE49-F238E27FC236}">
                <a16:creationId xmlns:a16="http://schemas.microsoft.com/office/drawing/2014/main" id="{F6C9946E-1D68-4C1C-8D62-6A7F2E56EC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1">
            <a:extLst>
              <a:ext uri="{FF2B5EF4-FFF2-40B4-BE49-F238E27FC236}">
                <a16:creationId xmlns:a16="http://schemas.microsoft.com/office/drawing/2014/main" id="{9B45F2C8-2318-4C50-A920-3911137C28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775" y="2487613"/>
            <a:ext cx="6140450" cy="337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60E44EE-0E46-44C9-9B3B-35704D08B440}"/>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25603" name="Rectangle 3">
            <a:extLst>
              <a:ext uri="{FF2B5EF4-FFF2-40B4-BE49-F238E27FC236}">
                <a16:creationId xmlns:a16="http://schemas.microsoft.com/office/drawing/2014/main" id="{02EDBB93-D35B-4B67-AC94-AD6A924A3BC7}"/>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25604" name="Rectangle 4">
            <a:extLst>
              <a:ext uri="{FF2B5EF4-FFF2-40B4-BE49-F238E27FC236}">
                <a16:creationId xmlns:a16="http://schemas.microsoft.com/office/drawing/2014/main" id="{84BEFA2D-7230-491E-9981-C99835C21D22}"/>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25605" name="Rectangle 5">
            <a:extLst>
              <a:ext uri="{FF2B5EF4-FFF2-40B4-BE49-F238E27FC236}">
                <a16:creationId xmlns:a16="http://schemas.microsoft.com/office/drawing/2014/main" id="{97B0EA92-43FA-4C44-8530-41407E466D51}"/>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r>
              <a:rPr lang="en-US" altLang="en-US" sz="2600" b="1">
                <a:cs typeface="Arial" panose="020B0604020202020204" pitchFamily="34" charset="0"/>
              </a:rPr>
              <a:t>Internal Analysis</a:t>
            </a:r>
            <a:endParaRPr lang="en-US" altLang="en-US" b="1">
              <a:cs typeface="Arial" panose="020B0604020202020204" pitchFamily="34" charset="0"/>
            </a:endParaRPr>
          </a:p>
          <a:p>
            <a:pPr lvl="2" eaLnBrk="1" hangingPunct="1">
              <a:buFont typeface="Wingdings" panose="05000000000000000000" pitchFamily="2" charset="2"/>
              <a:buChar char="§"/>
            </a:pPr>
            <a:r>
              <a:rPr lang="en-US" altLang="en-US" b="1">
                <a:cs typeface="Arial" panose="020B0604020202020204" pitchFamily="34" charset="0"/>
              </a:rPr>
              <a:t>Organizational culture and image</a:t>
            </a:r>
          </a:p>
          <a:p>
            <a:pPr lvl="2" eaLnBrk="1" hangingPunct="1">
              <a:buFont typeface="Wingdings" panose="05000000000000000000" pitchFamily="2" charset="2"/>
              <a:buChar char="§"/>
            </a:pPr>
            <a:r>
              <a:rPr lang="en-US" altLang="en-US" b="1">
                <a:cs typeface="Arial" panose="020B0604020202020204" pitchFamily="34" charset="0"/>
              </a:rPr>
              <a:t>Organizational structure</a:t>
            </a:r>
          </a:p>
          <a:p>
            <a:pPr lvl="2" eaLnBrk="1" hangingPunct="1">
              <a:buFont typeface="Wingdings" panose="05000000000000000000" pitchFamily="2" charset="2"/>
              <a:buChar char="§"/>
            </a:pPr>
            <a:r>
              <a:rPr lang="en-US" altLang="en-US" b="1">
                <a:cs typeface="Arial" panose="020B0604020202020204" pitchFamily="34" charset="0"/>
              </a:rPr>
              <a:t>Key staff</a:t>
            </a:r>
          </a:p>
          <a:p>
            <a:pPr lvl="2" eaLnBrk="1" hangingPunct="1">
              <a:buFont typeface="Wingdings" panose="05000000000000000000" pitchFamily="2" charset="2"/>
              <a:buChar char="§"/>
            </a:pPr>
            <a:r>
              <a:rPr lang="en-US" altLang="en-US" b="1">
                <a:cs typeface="Arial" panose="020B0604020202020204" pitchFamily="34" charset="0"/>
              </a:rPr>
              <a:t>Access to natural resources</a:t>
            </a:r>
          </a:p>
          <a:p>
            <a:pPr lvl="2" eaLnBrk="1" hangingPunct="1">
              <a:buFont typeface="Wingdings" panose="05000000000000000000" pitchFamily="2" charset="2"/>
              <a:buChar char="§"/>
            </a:pPr>
            <a:r>
              <a:rPr lang="en-US" altLang="en-US" b="1">
                <a:cs typeface="Arial" panose="020B0604020202020204" pitchFamily="34" charset="0"/>
              </a:rPr>
              <a:t>Position on the experience curve</a:t>
            </a:r>
          </a:p>
          <a:p>
            <a:pPr lvl="2" eaLnBrk="1" hangingPunct="1">
              <a:buFont typeface="Wingdings" panose="05000000000000000000" pitchFamily="2" charset="2"/>
              <a:buChar char="§"/>
            </a:pPr>
            <a:r>
              <a:rPr lang="en-US" altLang="en-US" b="1">
                <a:cs typeface="Arial" panose="020B0604020202020204" pitchFamily="34" charset="0"/>
              </a:rPr>
              <a:t>Operational efficiency</a:t>
            </a:r>
          </a:p>
          <a:p>
            <a:pPr lvl="2" eaLnBrk="1" hangingPunct="1">
              <a:buFont typeface="Wingdings" panose="05000000000000000000" pitchFamily="2" charset="2"/>
              <a:buNone/>
            </a:pPr>
            <a:endParaRPr lang="en-US" altLang="en-US" b="1">
              <a:cs typeface="Arial" panose="020B0604020202020204" pitchFamily="34" charset="0"/>
            </a:endParaRP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25606" name="Picture 6" descr="SETC_Complete_Web">
            <a:extLst>
              <a:ext uri="{FF2B5EF4-FFF2-40B4-BE49-F238E27FC236}">
                <a16:creationId xmlns:a16="http://schemas.microsoft.com/office/drawing/2014/main" id="{5A573685-705F-40D2-A165-2E2E4CD6E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024C1BA-A582-4187-8A0F-3105259DE8E7}"/>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27651" name="Rectangle 3">
            <a:extLst>
              <a:ext uri="{FF2B5EF4-FFF2-40B4-BE49-F238E27FC236}">
                <a16:creationId xmlns:a16="http://schemas.microsoft.com/office/drawing/2014/main" id="{C4163231-EB74-4762-A1EC-4B51E4CA82CD}"/>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27652" name="Rectangle 4">
            <a:extLst>
              <a:ext uri="{FF2B5EF4-FFF2-40B4-BE49-F238E27FC236}">
                <a16:creationId xmlns:a16="http://schemas.microsoft.com/office/drawing/2014/main" id="{8A128187-E02E-404F-B3D3-B7400E7DF0BD}"/>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27653" name="Rectangle 5">
            <a:extLst>
              <a:ext uri="{FF2B5EF4-FFF2-40B4-BE49-F238E27FC236}">
                <a16:creationId xmlns:a16="http://schemas.microsoft.com/office/drawing/2014/main" id="{7722734B-8BC0-497A-87A2-09D6A3EC2044}"/>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r>
              <a:rPr lang="en-US" altLang="en-US" sz="2600" b="1">
                <a:cs typeface="Arial" panose="020B0604020202020204" pitchFamily="34" charset="0"/>
              </a:rPr>
              <a:t>Internal Analysis</a:t>
            </a:r>
            <a:r>
              <a:rPr lang="en-US" altLang="en-US" sz="2600" b="1" i="1">
                <a:cs typeface="Arial" panose="020B0604020202020204" pitchFamily="34" charset="0"/>
              </a:rPr>
              <a:t> </a:t>
            </a:r>
            <a:r>
              <a:rPr lang="en-US" altLang="en-US" sz="2600" b="1">
                <a:cs typeface="Arial" panose="020B0604020202020204" pitchFamily="34" charset="0"/>
              </a:rPr>
              <a:t>continued…….</a:t>
            </a:r>
            <a:endParaRPr lang="en-US" altLang="en-US" b="1">
              <a:cs typeface="Arial" panose="020B0604020202020204" pitchFamily="34" charset="0"/>
            </a:endParaRPr>
          </a:p>
          <a:p>
            <a:pPr lvl="2" eaLnBrk="1" hangingPunct="1">
              <a:buFont typeface="Wingdings" panose="05000000000000000000" pitchFamily="2" charset="2"/>
              <a:buChar char="§"/>
            </a:pPr>
            <a:r>
              <a:rPr lang="en-US" altLang="en-US" b="1">
                <a:cs typeface="Arial" panose="020B0604020202020204" pitchFamily="34" charset="0"/>
              </a:rPr>
              <a:t>Operational capacity</a:t>
            </a:r>
          </a:p>
          <a:p>
            <a:pPr lvl="2" eaLnBrk="1" hangingPunct="1">
              <a:buFont typeface="Wingdings" panose="05000000000000000000" pitchFamily="2" charset="2"/>
              <a:buChar char="§"/>
            </a:pPr>
            <a:r>
              <a:rPr lang="en-US" altLang="en-US" b="1">
                <a:cs typeface="Arial" panose="020B0604020202020204" pitchFamily="34" charset="0"/>
              </a:rPr>
              <a:t>Brand awareness</a:t>
            </a:r>
          </a:p>
          <a:p>
            <a:pPr lvl="2" eaLnBrk="1" hangingPunct="1">
              <a:buFont typeface="Wingdings" panose="05000000000000000000" pitchFamily="2" charset="2"/>
              <a:buChar char="§"/>
            </a:pPr>
            <a:r>
              <a:rPr lang="en-US" altLang="en-US" b="1">
                <a:cs typeface="Arial" panose="020B0604020202020204" pitchFamily="34" charset="0"/>
              </a:rPr>
              <a:t>Market share</a:t>
            </a:r>
          </a:p>
          <a:p>
            <a:pPr lvl="2" eaLnBrk="1" hangingPunct="1">
              <a:buFont typeface="Wingdings" panose="05000000000000000000" pitchFamily="2" charset="2"/>
              <a:buChar char="§"/>
            </a:pPr>
            <a:r>
              <a:rPr lang="en-US" altLang="en-US" b="1">
                <a:cs typeface="Arial" panose="020B0604020202020204" pitchFamily="34" charset="0"/>
              </a:rPr>
              <a:t>Financial resources</a:t>
            </a:r>
          </a:p>
          <a:p>
            <a:pPr lvl="2" eaLnBrk="1" hangingPunct="1">
              <a:buFont typeface="Wingdings" panose="05000000000000000000" pitchFamily="2" charset="2"/>
              <a:buChar char="§"/>
            </a:pPr>
            <a:r>
              <a:rPr lang="en-US" altLang="en-US" b="1">
                <a:cs typeface="Arial" panose="020B0604020202020204" pitchFamily="34" charset="0"/>
              </a:rPr>
              <a:t>Exclusive contracts</a:t>
            </a:r>
          </a:p>
          <a:p>
            <a:pPr lvl="2" eaLnBrk="1" hangingPunct="1">
              <a:buFont typeface="Wingdings" panose="05000000000000000000" pitchFamily="2" charset="2"/>
              <a:buChar char="§"/>
            </a:pPr>
            <a:r>
              <a:rPr lang="en-US" altLang="en-US" b="1">
                <a:cs typeface="Arial" panose="020B0604020202020204" pitchFamily="34" charset="0"/>
              </a:rPr>
              <a:t>Patents and trade secrets</a:t>
            </a:r>
          </a:p>
          <a:p>
            <a:pPr lvl="2" eaLnBrk="1" hangingPunct="1">
              <a:buFont typeface="Wingdings" panose="05000000000000000000" pitchFamily="2" charset="2"/>
              <a:buNone/>
            </a:pPr>
            <a:endParaRPr lang="en-US" altLang="en-US" b="1">
              <a:cs typeface="Arial" panose="020B0604020202020204" pitchFamily="34" charset="0"/>
            </a:endParaRP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27654" name="Picture 6" descr="SETC_Complete_Web">
            <a:extLst>
              <a:ext uri="{FF2B5EF4-FFF2-40B4-BE49-F238E27FC236}">
                <a16:creationId xmlns:a16="http://schemas.microsoft.com/office/drawing/2014/main" id="{3596EA06-AC46-4C01-AAC4-817963521E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F4002791-1F87-44D3-98C7-E34E38668845}"/>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29699" name="Rectangle 3">
            <a:extLst>
              <a:ext uri="{FF2B5EF4-FFF2-40B4-BE49-F238E27FC236}">
                <a16:creationId xmlns:a16="http://schemas.microsoft.com/office/drawing/2014/main" id="{10E3778E-DF5F-47A4-830B-41EAD7C06901}"/>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29700" name="Rectangle 4">
            <a:extLst>
              <a:ext uri="{FF2B5EF4-FFF2-40B4-BE49-F238E27FC236}">
                <a16:creationId xmlns:a16="http://schemas.microsoft.com/office/drawing/2014/main" id="{00887E51-FE0F-4CB1-AA5D-696ED5254EC3}"/>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29701" name="Rectangle 5">
            <a:extLst>
              <a:ext uri="{FF2B5EF4-FFF2-40B4-BE49-F238E27FC236}">
                <a16:creationId xmlns:a16="http://schemas.microsoft.com/office/drawing/2014/main" id="{199AAFFF-4D06-4A93-9FB8-2F7C6F2C7BA1}"/>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r>
              <a:rPr lang="en-US" altLang="en-US" sz="2600" b="1" u="sng">
                <a:cs typeface="Arial" panose="020B0604020202020204" pitchFamily="34" charset="0"/>
              </a:rPr>
              <a:t>Planning</a:t>
            </a:r>
            <a:r>
              <a:rPr lang="en-US" altLang="en-US" sz="2600" b="1" i="1" u="sng">
                <a:cs typeface="Arial" panose="020B0604020202020204" pitchFamily="34" charset="0"/>
              </a:rPr>
              <a:t>/Strategy Formulation</a:t>
            </a:r>
            <a:endParaRPr lang="en-US" altLang="en-US" b="1">
              <a:cs typeface="Arial" panose="020B0604020202020204" pitchFamily="34" charset="0"/>
            </a:endParaRPr>
          </a:p>
          <a:p>
            <a:pPr lvl="1" eaLnBrk="1" hangingPunct="1"/>
            <a:r>
              <a:rPr lang="en-US" altLang="en-US"/>
              <a:t>Two generic strategies</a:t>
            </a:r>
          </a:p>
          <a:p>
            <a:pPr lvl="2" eaLnBrk="1" hangingPunct="1"/>
            <a:r>
              <a:rPr lang="en-US" altLang="en-US"/>
              <a:t>Cost leadership</a:t>
            </a:r>
          </a:p>
          <a:p>
            <a:pPr lvl="2" eaLnBrk="1" hangingPunct="1"/>
            <a:r>
              <a:rPr lang="en-US" altLang="en-US"/>
              <a:t>Differentiation</a:t>
            </a:r>
          </a:p>
          <a:p>
            <a:pPr lvl="1" eaLnBrk="1" hangingPunct="1"/>
            <a:r>
              <a:rPr lang="en-US" altLang="en-US"/>
              <a:t>Expressed in high-level conceptual terms and priorities</a:t>
            </a:r>
          </a:p>
          <a:p>
            <a:pPr lvl="2" eaLnBrk="1" hangingPunct="1">
              <a:buFont typeface="Wingdings" panose="05000000000000000000" pitchFamily="2" charset="2"/>
              <a:buNone/>
            </a:pPr>
            <a:endParaRPr lang="en-US" altLang="en-US" b="1">
              <a:cs typeface="Arial" panose="020B0604020202020204" pitchFamily="34" charset="0"/>
            </a:endParaRP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29702" name="Picture 6" descr="SETC_Complete_Web">
            <a:extLst>
              <a:ext uri="{FF2B5EF4-FFF2-40B4-BE49-F238E27FC236}">
                <a16:creationId xmlns:a16="http://schemas.microsoft.com/office/drawing/2014/main" id="{772BBC72-391E-4098-B7C2-729D1F3B7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648CB9E5-776F-43DA-B0E6-C1C736C41244}"/>
              </a:ext>
            </a:extLst>
          </p:cNvPr>
          <p:cNvSpPr>
            <a:spLocks noGrp="1" noChangeArrowheads="1"/>
          </p:cNvSpPr>
          <p:nvPr>
            <p:ph type="body" idx="4294967295"/>
          </p:nvPr>
        </p:nvSpPr>
        <p:spPr>
          <a:xfrm>
            <a:off x="457200" y="1447800"/>
            <a:ext cx="8001000" cy="4525963"/>
          </a:xfrm>
        </p:spPr>
        <p:txBody>
          <a:bodyPr/>
          <a:lstStyle/>
          <a:p>
            <a:pPr marL="381000" indent="-381000" eaLnBrk="1" hangingPunct="1">
              <a:lnSpc>
                <a:spcPct val="90000"/>
              </a:lnSpc>
              <a:buFontTx/>
              <a:buAutoNum type="arabicPeriod"/>
            </a:pPr>
            <a:r>
              <a:rPr lang="en-US" altLang="en-US" b="1"/>
              <a:t>Strategic Planning Principles</a:t>
            </a:r>
            <a:r>
              <a:rPr lang="en-US" altLang="en-US" sz="2000"/>
              <a:t> continued…</a:t>
            </a:r>
          </a:p>
          <a:p>
            <a:pPr marL="381000" indent="-381000" eaLnBrk="1" hangingPunct="1">
              <a:lnSpc>
                <a:spcPct val="90000"/>
              </a:lnSpc>
              <a:buFontTx/>
              <a:buNone/>
            </a:pPr>
            <a:r>
              <a:rPr lang="en-US" altLang="en-US" sz="2400" b="1"/>
              <a:t>	</a:t>
            </a:r>
            <a:r>
              <a:rPr lang="en-US" altLang="en-US" sz="2800" b="1" u="sng"/>
              <a:t>Implementation</a:t>
            </a:r>
          </a:p>
          <a:p>
            <a:pPr marL="800100" lvl="1" indent="-342900" eaLnBrk="1" hangingPunct="1">
              <a:lnSpc>
                <a:spcPct val="90000"/>
              </a:lnSpc>
            </a:pPr>
            <a:r>
              <a:rPr lang="en-US" altLang="en-US" sz="2000"/>
              <a:t>Identify required resources and establish necessary organizational changes</a:t>
            </a:r>
          </a:p>
          <a:p>
            <a:pPr marL="800100" lvl="1" indent="-342900" eaLnBrk="1" hangingPunct="1">
              <a:lnSpc>
                <a:spcPct val="90000"/>
              </a:lnSpc>
            </a:pPr>
            <a:r>
              <a:rPr lang="en-US" altLang="en-US" sz="2000"/>
              <a:t>Translate and communicate into detailed policies understood at the functional levels of the organization</a:t>
            </a:r>
          </a:p>
          <a:p>
            <a:pPr marL="800100" lvl="1" indent="-342900" eaLnBrk="1" hangingPunct="1">
              <a:lnSpc>
                <a:spcPct val="90000"/>
              </a:lnSpc>
            </a:pPr>
            <a:r>
              <a:rPr lang="en-US" altLang="en-US" sz="2000"/>
              <a:t>Assure that goals are applied uniformly at all organizational levels</a:t>
            </a:r>
          </a:p>
          <a:p>
            <a:pPr marL="800100" lvl="1" indent="-342900" eaLnBrk="1" hangingPunct="1">
              <a:lnSpc>
                <a:spcPct val="90000"/>
              </a:lnSpc>
            </a:pPr>
            <a:r>
              <a:rPr lang="en-US" altLang="en-US" sz="2000"/>
              <a:t>Functional Areas</a:t>
            </a:r>
          </a:p>
          <a:p>
            <a:pPr marL="1219200" lvl="2" indent="-304800" eaLnBrk="1" hangingPunct="1">
              <a:lnSpc>
                <a:spcPct val="90000"/>
              </a:lnSpc>
            </a:pPr>
            <a:r>
              <a:rPr lang="en-US" altLang="en-US" sz="1800"/>
              <a:t>Marketing, R&amp;D, Procurement, Production,</a:t>
            </a:r>
          </a:p>
          <a:p>
            <a:pPr marL="1219200" lvl="2" indent="-304800" eaLnBrk="1" hangingPunct="1">
              <a:lnSpc>
                <a:spcPct val="90000"/>
              </a:lnSpc>
              <a:buFontTx/>
              <a:buNone/>
            </a:pPr>
            <a:r>
              <a:rPr lang="en-US" altLang="en-US" sz="1800"/>
              <a:t>	Human Resources, Information Systems </a:t>
            </a:r>
          </a:p>
          <a:p>
            <a:pPr marL="381000" indent="-381000" eaLnBrk="1" hangingPunct="1">
              <a:lnSpc>
                <a:spcPct val="90000"/>
              </a:lnSpc>
              <a:buFontTx/>
              <a:buNone/>
            </a:pPr>
            <a:endParaRPr lang="en-US" altLang="en-US" sz="2400"/>
          </a:p>
          <a:p>
            <a:pPr marL="800100" lvl="1" indent="-342900" eaLnBrk="1" hangingPunct="1">
              <a:lnSpc>
                <a:spcPct val="90000"/>
              </a:lnSpc>
            </a:pPr>
            <a:endParaRPr lang="en-US" altLang="en-US" sz="2000"/>
          </a:p>
          <a:p>
            <a:pPr marL="1219200" lvl="2" indent="-304800" eaLnBrk="1" hangingPunct="1">
              <a:lnSpc>
                <a:spcPct val="90000"/>
              </a:lnSpc>
            </a:pPr>
            <a:endParaRPr lang="en-US" altLang="en-US" sz="1800"/>
          </a:p>
        </p:txBody>
      </p:sp>
      <p:pic>
        <p:nvPicPr>
          <p:cNvPr id="31747" name="Picture 3" descr="MPj04392990000[1]">
            <a:extLst>
              <a:ext uri="{FF2B5EF4-FFF2-40B4-BE49-F238E27FC236}">
                <a16:creationId xmlns:a16="http://schemas.microsoft.com/office/drawing/2014/main" id="{D2C80B62-AF4E-47E6-8863-262E0D23A6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191000"/>
            <a:ext cx="2819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4" descr="SETC_Complete_Web">
            <a:extLst>
              <a:ext uri="{FF2B5EF4-FFF2-40B4-BE49-F238E27FC236}">
                <a16:creationId xmlns:a16="http://schemas.microsoft.com/office/drawing/2014/main" id="{BFA88488-5DAC-4689-94B7-D7D77E5BD1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9436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7DC61E9-C96B-40F2-A91F-28177152392E}"/>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33795" name="Rectangle 3">
            <a:extLst>
              <a:ext uri="{FF2B5EF4-FFF2-40B4-BE49-F238E27FC236}">
                <a16:creationId xmlns:a16="http://schemas.microsoft.com/office/drawing/2014/main" id="{05C35B8E-EF1F-4148-A012-D2FC14E31DF1}"/>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33796" name="Rectangle 4">
            <a:extLst>
              <a:ext uri="{FF2B5EF4-FFF2-40B4-BE49-F238E27FC236}">
                <a16:creationId xmlns:a16="http://schemas.microsoft.com/office/drawing/2014/main" id="{417E502A-0D0D-4BFD-A661-433E23B1B039}"/>
              </a:ext>
            </a:extLst>
          </p:cNvPr>
          <p:cNvSpPr>
            <a:spLocks noChangeArrowheads="1"/>
          </p:cNvSpPr>
          <p:nvPr/>
        </p:nvSpPr>
        <p:spPr bwMode="auto">
          <a:xfrm>
            <a:off x="533400" y="1447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33797" name="Rectangle 5">
            <a:extLst>
              <a:ext uri="{FF2B5EF4-FFF2-40B4-BE49-F238E27FC236}">
                <a16:creationId xmlns:a16="http://schemas.microsoft.com/office/drawing/2014/main" id="{04474A1A-0D4B-4DA6-947F-9471CC66AFAE}"/>
              </a:ext>
            </a:extLst>
          </p:cNvPr>
          <p:cNvSpPr>
            <a:spLocks noChangeArrowheads="1"/>
          </p:cNvSpPr>
          <p:nvPr/>
        </p:nvSpPr>
        <p:spPr bwMode="auto">
          <a:xfrm>
            <a:off x="533400" y="2286000"/>
            <a:ext cx="82296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r>
              <a:rPr lang="en-US" altLang="en-US" sz="2600" b="1" i="1" u="sng">
                <a:cs typeface="Arial" panose="020B0604020202020204" pitchFamily="34" charset="0"/>
              </a:rPr>
              <a:t>Evaluation/Control</a:t>
            </a:r>
          </a:p>
          <a:p>
            <a:pPr lvl="2" eaLnBrk="1" hangingPunct="1">
              <a:buFont typeface="Wingdings" panose="05000000000000000000" pitchFamily="2" charset="2"/>
              <a:buChar char="§"/>
            </a:pPr>
            <a:r>
              <a:rPr lang="en-US" altLang="en-US" b="1">
                <a:cs typeface="Arial" panose="020B0604020202020204" pitchFamily="34" charset="0"/>
              </a:rPr>
              <a:t>Set standards of performance</a:t>
            </a:r>
          </a:p>
          <a:p>
            <a:pPr lvl="2" eaLnBrk="1" hangingPunct="1">
              <a:buFont typeface="Wingdings" panose="05000000000000000000" pitchFamily="2" charset="2"/>
              <a:buChar char="§"/>
            </a:pPr>
            <a:r>
              <a:rPr lang="en-US" altLang="en-US" b="1">
                <a:cs typeface="Arial" panose="020B0604020202020204" pitchFamily="34" charset="0"/>
              </a:rPr>
              <a:t>Measure performance</a:t>
            </a:r>
          </a:p>
          <a:p>
            <a:pPr lvl="2" eaLnBrk="1" hangingPunct="1">
              <a:buFont typeface="Wingdings" panose="05000000000000000000" pitchFamily="2" charset="2"/>
              <a:buChar char="§"/>
            </a:pPr>
            <a:r>
              <a:rPr lang="en-US" altLang="en-US" b="1">
                <a:cs typeface="Arial" panose="020B0604020202020204" pitchFamily="34" charset="0"/>
              </a:rPr>
              <a:t>Act on actual measures</a:t>
            </a:r>
          </a:p>
          <a:p>
            <a:pPr lvl="2" eaLnBrk="1" hangingPunct="1">
              <a:buFont typeface="Wingdings" panose="05000000000000000000" pitchFamily="2" charset="2"/>
              <a:buChar char="§"/>
            </a:pPr>
            <a:r>
              <a:rPr lang="en-US" altLang="en-US" b="1">
                <a:cs typeface="Arial" panose="020B0604020202020204" pitchFamily="34" charset="0"/>
              </a:rPr>
              <a:t>Develop control systems for measurement</a:t>
            </a:r>
          </a:p>
          <a:p>
            <a:pPr lvl="2" eaLnBrk="1" hangingPunct="1">
              <a:buFont typeface="Wingdings" panose="05000000000000000000" pitchFamily="2" charset="2"/>
              <a:buNone/>
            </a:pPr>
            <a:r>
              <a:rPr lang="en-US" altLang="en-US" b="1">
                <a:cs typeface="Arial" panose="020B0604020202020204" pitchFamily="34" charset="0"/>
              </a:rPr>
              <a:t>	  </a:t>
            </a:r>
            <a:endParaRPr lang="en-US" altLang="en-US" sz="2000" b="1">
              <a:cs typeface="Arial" panose="020B0604020202020204" pitchFamily="34" charset="0"/>
            </a:endParaRPr>
          </a:p>
          <a:p>
            <a:pPr lvl="2" eaLnBrk="1" hangingPunct="1">
              <a:buFont typeface="Wingdings" panose="05000000000000000000" pitchFamily="2" charset="2"/>
              <a:buChar char="§"/>
            </a:pPr>
            <a:endParaRPr lang="en-US" altLang="en-US" b="1">
              <a:cs typeface="Arial" panose="020B0604020202020204" pitchFamily="34" charset="0"/>
            </a:endParaRPr>
          </a:p>
          <a:p>
            <a:pPr lvl="2" eaLnBrk="1" hangingPunct="1">
              <a:buFont typeface="Wingdings" panose="05000000000000000000" pitchFamily="2" charset="2"/>
              <a:buNone/>
            </a:pPr>
            <a:r>
              <a:rPr lang="en-US" altLang="en-US" sz="2000" b="1">
                <a:cs typeface="Arial" panose="020B0604020202020204" pitchFamily="34" charset="0"/>
              </a:rPr>
              <a:t>	  </a:t>
            </a:r>
            <a:endParaRPr lang="en-US" altLang="en-US" b="1">
              <a:cs typeface="Arial" panose="020B0604020202020204" pitchFamily="34" charset="0"/>
            </a:endParaRP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33798" name="Picture 6" descr="SETC_Complete_Web">
            <a:extLst>
              <a:ext uri="{FF2B5EF4-FFF2-40B4-BE49-F238E27FC236}">
                <a16:creationId xmlns:a16="http://schemas.microsoft.com/office/drawing/2014/main" id="{DC48169D-49BA-49F1-9F1F-E7724C9BE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Picture 7" descr="MCj02955430000[1]">
            <a:extLst>
              <a:ext uri="{FF2B5EF4-FFF2-40B4-BE49-F238E27FC236}">
                <a16:creationId xmlns:a16="http://schemas.microsoft.com/office/drawing/2014/main" id="{3E00D8B6-8BC3-453A-9A5D-34B98EA844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2743200"/>
            <a:ext cx="1447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80F7FB7-19BB-442C-B741-1C8D1C26E939}"/>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35843" name="Rectangle 3">
            <a:extLst>
              <a:ext uri="{FF2B5EF4-FFF2-40B4-BE49-F238E27FC236}">
                <a16:creationId xmlns:a16="http://schemas.microsoft.com/office/drawing/2014/main" id="{997248FB-FC22-4954-BF27-AB7CDFD2697A}"/>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35844" name="Rectangle 4">
            <a:extLst>
              <a:ext uri="{FF2B5EF4-FFF2-40B4-BE49-F238E27FC236}">
                <a16:creationId xmlns:a16="http://schemas.microsoft.com/office/drawing/2014/main" id="{A203A836-7C60-4620-A2F0-F271058C2909}"/>
              </a:ext>
            </a:extLst>
          </p:cNvPr>
          <p:cNvSpPr>
            <a:spLocks noChangeArrowheads="1"/>
          </p:cNvSpPr>
          <p:nvPr/>
        </p:nvSpPr>
        <p:spPr bwMode="auto">
          <a:xfrm>
            <a:off x="533400" y="12192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35845" name="Rectangle 5">
            <a:extLst>
              <a:ext uri="{FF2B5EF4-FFF2-40B4-BE49-F238E27FC236}">
                <a16:creationId xmlns:a16="http://schemas.microsoft.com/office/drawing/2014/main" id="{FC69A6E1-6B60-41F7-A496-14BF3DE6E8A4}"/>
              </a:ext>
            </a:extLst>
          </p:cNvPr>
          <p:cNvSpPr>
            <a:spLocks noChangeArrowheads="1"/>
          </p:cNvSpPr>
          <p:nvPr/>
        </p:nvSpPr>
        <p:spPr bwMode="auto">
          <a:xfrm>
            <a:off x="533400" y="2057400"/>
            <a:ext cx="82296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r>
              <a:rPr lang="en-US" altLang="en-US" sz="2600" b="1" i="1" u="sng">
                <a:cs typeface="Arial" panose="020B0604020202020204" pitchFamily="34" charset="0"/>
              </a:rPr>
              <a:t>Continuous Improvement</a:t>
            </a:r>
          </a:p>
          <a:p>
            <a:pPr lvl="2" eaLnBrk="1" hangingPunct="1">
              <a:buFont typeface="Wingdings" panose="05000000000000000000" pitchFamily="2" charset="2"/>
              <a:buChar char="§"/>
            </a:pPr>
            <a:r>
              <a:rPr lang="en-US" altLang="en-US" b="1">
                <a:cs typeface="Arial" panose="020B0604020202020204" pitchFamily="34" charset="0"/>
              </a:rPr>
              <a:t>Be responsive to a rapidly changing environment</a:t>
            </a:r>
          </a:p>
          <a:p>
            <a:pPr lvl="2" eaLnBrk="1" hangingPunct="1">
              <a:buFont typeface="Wingdings" panose="05000000000000000000" pitchFamily="2" charset="2"/>
              <a:buChar char="§"/>
            </a:pPr>
            <a:r>
              <a:rPr lang="en-US" altLang="en-US" b="1">
                <a:cs typeface="Arial" panose="020B0604020202020204" pitchFamily="34" charset="0"/>
              </a:rPr>
              <a:t>Listen to those closest to the day-to-day operations</a:t>
            </a:r>
          </a:p>
          <a:p>
            <a:pPr lvl="2" eaLnBrk="1" hangingPunct="1">
              <a:buFont typeface="Wingdings" panose="05000000000000000000" pitchFamily="2" charset="2"/>
              <a:buChar char="§"/>
            </a:pPr>
            <a:r>
              <a:rPr lang="en-US" altLang="en-US" b="1">
                <a:cs typeface="Arial" panose="020B0604020202020204" pitchFamily="34" charset="0"/>
              </a:rPr>
              <a:t>Be prepared to modify long-term forecasts</a:t>
            </a:r>
          </a:p>
          <a:p>
            <a:pPr lvl="2" eaLnBrk="1" hangingPunct="1">
              <a:buFont typeface="Wingdings" panose="05000000000000000000" pitchFamily="2" charset="2"/>
              <a:buNone/>
            </a:pPr>
            <a:r>
              <a:rPr lang="en-US" altLang="en-US" b="1">
                <a:cs typeface="Arial" panose="020B0604020202020204" pitchFamily="34" charset="0"/>
              </a:rPr>
              <a:t>	  </a:t>
            </a:r>
            <a:endParaRPr lang="en-US" altLang="en-US" sz="2000" b="1">
              <a:cs typeface="Arial" panose="020B0604020202020204" pitchFamily="34" charset="0"/>
            </a:endParaRPr>
          </a:p>
          <a:p>
            <a:pPr lvl="2" eaLnBrk="1" hangingPunct="1">
              <a:buFont typeface="Wingdings" panose="05000000000000000000" pitchFamily="2" charset="2"/>
              <a:buChar char="§"/>
            </a:pPr>
            <a:endParaRPr lang="en-US" altLang="en-US" b="1">
              <a:cs typeface="Arial" panose="020B0604020202020204" pitchFamily="34" charset="0"/>
            </a:endParaRPr>
          </a:p>
          <a:p>
            <a:pPr lvl="2" eaLnBrk="1" hangingPunct="1">
              <a:buFont typeface="Wingdings" panose="05000000000000000000" pitchFamily="2" charset="2"/>
              <a:buNone/>
            </a:pPr>
            <a:r>
              <a:rPr lang="en-US" altLang="en-US" sz="2000" b="1">
                <a:cs typeface="Arial" panose="020B0604020202020204" pitchFamily="34" charset="0"/>
              </a:rPr>
              <a:t>	  </a:t>
            </a:r>
            <a:endParaRPr lang="en-US" altLang="en-US" b="1">
              <a:cs typeface="Arial" panose="020B0604020202020204" pitchFamily="34" charset="0"/>
            </a:endParaRP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35846" name="Picture 6" descr="SETC_Complete_Web">
            <a:extLst>
              <a:ext uri="{FF2B5EF4-FFF2-40B4-BE49-F238E27FC236}">
                <a16:creationId xmlns:a16="http://schemas.microsoft.com/office/drawing/2014/main" id="{52E35010-9DC0-4524-BCF6-3F8B806BD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C423A10-E377-4D95-92AB-AA2069DBB8D5}"/>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37891" name="Rectangle 3">
            <a:extLst>
              <a:ext uri="{FF2B5EF4-FFF2-40B4-BE49-F238E27FC236}">
                <a16:creationId xmlns:a16="http://schemas.microsoft.com/office/drawing/2014/main" id="{0D0478DC-3827-4504-88FF-236AF9806557}"/>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37892" name="Rectangle 4">
            <a:extLst>
              <a:ext uri="{FF2B5EF4-FFF2-40B4-BE49-F238E27FC236}">
                <a16:creationId xmlns:a16="http://schemas.microsoft.com/office/drawing/2014/main" id="{9593CCD0-F32A-49B1-B0EC-2CCBE36A36F7}"/>
              </a:ext>
            </a:extLst>
          </p:cNvPr>
          <p:cNvSpPr>
            <a:spLocks noChangeArrowheads="1"/>
          </p:cNvSpPr>
          <p:nvPr/>
        </p:nvSpPr>
        <p:spPr bwMode="auto">
          <a:xfrm>
            <a:off x="533400" y="12192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37893" name="Rectangle 5">
            <a:extLst>
              <a:ext uri="{FF2B5EF4-FFF2-40B4-BE49-F238E27FC236}">
                <a16:creationId xmlns:a16="http://schemas.microsoft.com/office/drawing/2014/main" id="{35568450-F706-4627-B40B-E1647A2D66FE}"/>
              </a:ext>
            </a:extLst>
          </p:cNvPr>
          <p:cNvSpPr>
            <a:spLocks noChangeArrowheads="1"/>
          </p:cNvSpPr>
          <p:nvPr/>
        </p:nvSpPr>
        <p:spPr bwMode="auto">
          <a:xfrm>
            <a:off x="762000" y="1981200"/>
            <a:ext cx="80010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AutoNum type="arabicPeriod"/>
            </a:pPr>
            <a:r>
              <a:rPr lang="en-US" altLang="en-US" sz="2800" b="1"/>
              <a:t>Strategic Planning Principles</a:t>
            </a:r>
            <a:r>
              <a:rPr lang="en-US" altLang="en-US" sz="2800"/>
              <a:t> continued…</a:t>
            </a:r>
          </a:p>
          <a:p>
            <a:pPr eaLnBrk="1" hangingPunct="1">
              <a:buFontTx/>
              <a:buNone/>
            </a:pPr>
            <a:r>
              <a:rPr lang="en-US" altLang="en-US" b="1">
                <a:cs typeface="Arial" panose="020B0604020202020204" pitchFamily="34" charset="0"/>
              </a:rPr>
              <a:t>	</a:t>
            </a:r>
            <a:r>
              <a:rPr lang="en-US" altLang="en-US" sz="2600" b="1" i="1" u="sng">
                <a:cs typeface="Arial" panose="020B0604020202020204" pitchFamily="34" charset="0"/>
              </a:rPr>
              <a:t>Continuous Improvement</a:t>
            </a:r>
            <a:r>
              <a:rPr lang="en-US" altLang="en-US" sz="2600" b="1" i="1">
                <a:cs typeface="Arial" panose="020B0604020202020204" pitchFamily="34" charset="0"/>
              </a:rPr>
              <a:t> continued….</a:t>
            </a:r>
            <a:endParaRPr lang="en-US" altLang="en-US" sz="2600" b="1" i="1" u="sng">
              <a:cs typeface="Arial" panose="020B0604020202020204" pitchFamily="34" charset="0"/>
            </a:endParaRPr>
          </a:p>
          <a:p>
            <a:pPr lvl="2" eaLnBrk="1" hangingPunct="1">
              <a:buFont typeface="Wingdings" panose="05000000000000000000" pitchFamily="2" charset="2"/>
              <a:buChar char="§"/>
            </a:pPr>
            <a:r>
              <a:rPr lang="en-US" altLang="en-US" b="1">
                <a:cs typeface="Arial" panose="020B0604020202020204" pitchFamily="34" charset="0"/>
              </a:rPr>
              <a:t>Observe and measure changes in any one of the components</a:t>
            </a:r>
          </a:p>
          <a:p>
            <a:pPr lvl="2" eaLnBrk="1" hangingPunct="1">
              <a:buFont typeface="Wingdings" panose="05000000000000000000" pitchFamily="2" charset="2"/>
              <a:buChar char="§"/>
            </a:pPr>
            <a:r>
              <a:rPr lang="en-US" altLang="en-US" b="1">
                <a:cs typeface="Arial" panose="020B0604020202020204" pitchFamily="34" charset="0"/>
              </a:rPr>
              <a:t>Accept that strategies must be adaptable to unanticipated external/internal developments</a:t>
            </a:r>
          </a:p>
          <a:p>
            <a:pPr lvl="2" eaLnBrk="1" hangingPunct="1">
              <a:buFont typeface="Wingdings" panose="05000000000000000000" pitchFamily="2" charset="2"/>
              <a:buChar char="§"/>
            </a:pPr>
            <a:r>
              <a:rPr lang="en-US" altLang="en-US" b="1">
                <a:cs typeface="Arial" panose="020B0604020202020204" pitchFamily="34" charset="0"/>
              </a:rPr>
              <a:t>Communicate changes in course to all concerned</a:t>
            </a:r>
          </a:p>
          <a:p>
            <a:pPr lvl="2" eaLnBrk="1" hangingPunct="1">
              <a:buFont typeface="Wingdings" panose="05000000000000000000" pitchFamily="2" charset="2"/>
              <a:buNone/>
            </a:pPr>
            <a:r>
              <a:rPr lang="en-US" altLang="en-US" b="1">
                <a:cs typeface="Arial" panose="020B0604020202020204" pitchFamily="34" charset="0"/>
              </a:rPr>
              <a:t>	  </a:t>
            </a:r>
            <a:endParaRPr lang="en-US" altLang="en-US" sz="2000" b="1">
              <a:cs typeface="Arial" panose="020B0604020202020204" pitchFamily="34" charset="0"/>
            </a:endParaRPr>
          </a:p>
          <a:p>
            <a:pPr lvl="2" eaLnBrk="1" hangingPunct="1">
              <a:buFont typeface="Wingdings" panose="05000000000000000000" pitchFamily="2" charset="2"/>
              <a:buChar char="§"/>
            </a:pPr>
            <a:endParaRPr lang="en-US" altLang="en-US" b="1">
              <a:cs typeface="Arial" panose="020B0604020202020204" pitchFamily="34" charset="0"/>
            </a:endParaRPr>
          </a:p>
          <a:p>
            <a:pPr lvl="2" eaLnBrk="1" hangingPunct="1">
              <a:buFont typeface="Wingdings" panose="05000000000000000000" pitchFamily="2" charset="2"/>
              <a:buNone/>
            </a:pPr>
            <a:r>
              <a:rPr lang="en-US" altLang="en-US" sz="2000" b="1">
                <a:cs typeface="Arial" panose="020B0604020202020204" pitchFamily="34" charset="0"/>
              </a:rPr>
              <a:t>	  </a:t>
            </a:r>
            <a:endParaRPr lang="en-US" altLang="en-US" b="1">
              <a:cs typeface="Arial" panose="020B0604020202020204" pitchFamily="34" charset="0"/>
            </a:endParaRP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37894" name="Picture 6" descr="SETC_Complete_Web">
            <a:extLst>
              <a:ext uri="{FF2B5EF4-FFF2-40B4-BE49-F238E27FC236}">
                <a16:creationId xmlns:a16="http://schemas.microsoft.com/office/drawing/2014/main" id="{1CC37C38-0C7E-4914-ACE4-D7C6FF4A8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5" name="Picture 7" descr="MPj04285280000[1]">
            <a:extLst>
              <a:ext uri="{FF2B5EF4-FFF2-40B4-BE49-F238E27FC236}">
                <a16:creationId xmlns:a16="http://schemas.microsoft.com/office/drawing/2014/main" id="{CFCAB67C-166A-4007-AE1C-0B40FDC45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200400"/>
            <a:ext cx="1219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C4B79552-571C-4D73-A26A-D1FC71A15537}"/>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39939" name="Rectangle 3">
            <a:extLst>
              <a:ext uri="{FF2B5EF4-FFF2-40B4-BE49-F238E27FC236}">
                <a16:creationId xmlns:a16="http://schemas.microsoft.com/office/drawing/2014/main" id="{4B07326B-BDD1-41BA-B5CE-99400F7E1F21}"/>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dirty="0"/>
          </a:p>
          <a:p>
            <a:pPr marL="609600" indent="-609600" eaLnBrk="1" hangingPunct="1">
              <a:buFontTx/>
              <a:buAutoNum type="arabicPeriod" startAt="4"/>
            </a:pPr>
            <a:endParaRPr lang="en-US" altLang="en-US" dirty="0"/>
          </a:p>
        </p:txBody>
      </p:sp>
      <p:sp>
        <p:nvSpPr>
          <p:cNvPr id="39940" name="Rectangle 4">
            <a:extLst>
              <a:ext uri="{FF2B5EF4-FFF2-40B4-BE49-F238E27FC236}">
                <a16:creationId xmlns:a16="http://schemas.microsoft.com/office/drawing/2014/main" id="{A1D38615-89BA-40F7-A88A-A3F7AC58040B}"/>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39941" name="Rectangle 5">
            <a:extLst>
              <a:ext uri="{FF2B5EF4-FFF2-40B4-BE49-F238E27FC236}">
                <a16:creationId xmlns:a16="http://schemas.microsoft.com/office/drawing/2014/main" id="{5FF3E554-5AF3-4D41-8DAD-DCB965AD5621}"/>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Strategic Planning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All of the following are essential components of strategic planning except:</a:t>
            </a:r>
          </a:p>
          <a:p>
            <a:pPr eaLnBrk="1" hangingPunct="1">
              <a:buFontTx/>
              <a:buNone/>
            </a:pPr>
            <a:r>
              <a:rPr lang="en-US" altLang="en-US" sz="1800" i="1" dirty="0">
                <a:cs typeface="Arial" panose="020B0604020202020204" pitchFamily="34" charset="0"/>
              </a:rPr>
              <a:t>	</a:t>
            </a:r>
            <a:r>
              <a:rPr lang="en-US" altLang="en-US" sz="1800" dirty="0">
                <a:cs typeface="Arial" panose="020B0604020202020204" pitchFamily="34" charset="0"/>
              </a:rPr>
              <a:t>a. The corporate mission statement. </a:t>
            </a:r>
          </a:p>
          <a:p>
            <a:pPr eaLnBrk="1" hangingPunct="1">
              <a:buFontTx/>
              <a:buNone/>
            </a:pPr>
            <a:r>
              <a:rPr lang="en-US" altLang="en-US" sz="1800" dirty="0">
                <a:cs typeface="Arial" panose="020B0604020202020204" pitchFamily="34" charset="0"/>
              </a:rPr>
              <a:t>	b. Timetables for activity completion. </a:t>
            </a:r>
          </a:p>
          <a:p>
            <a:pPr eaLnBrk="1" hangingPunct="1">
              <a:buFontTx/>
              <a:buNone/>
            </a:pPr>
            <a:r>
              <a:rPr lang="en-US" altLang="en-US" sz="1800" dirty="0">
                <a:cs typeface="Arial" panose="020B0604020202020204" pitchFamily="34" charset="0"/>
              </a:rPr>
              <a:t>	c. Competitive analysis. </a:t>
            </a:r>
          </a:p>
          <a:p>
            <a:pPr eaLnBrk="1" hangingPunct="1">
              <a:buFontTx/>
              <a:buNone/>
            </a:pPr>
            <a:r>
              <a:rPr lang="en-US" altLang="en-US" sz="1800" dirty="0">
                <a:cs typeface="Arial" panose="020B0604020202020204" pitchFamily="34" charset="0"/>
              </a:rPr>
              <a:t>	d. Assessment of the external environment.</a:t>
            </a:r>
          </a:p>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39942" name="Picture 6" descr="SETC_Complete_Web">
            <a:extLst>
              <a:ext uri="{FF2B5EF4-FFF2-40B4-BE49-F238E27FC236}">
                <a16:creationId xmlns:a16="http://schemas.microsoft.com/office/drawing/2014/main" id="{D0B31226-6B9E-4228-8103-2332C7870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C4B79552-571C-4D73-A26A-D1FC71A15537}"/>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39939" name="Rectangle 3">
            <a:extLst>
              <a:ext uri="{FF2B5EF4-FFF2-40B4-BE49-F238E27FC236}">
                <a16:creationId xmlns:a16="http://schemas.microsoft.com/office/drawing/2014/main" id="{4B07326B-BDD1-41BA-B5CE-99400F7E1F21}"/>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dirty="0"/>
          </a:p>
          <a:p>
            <a:pPr marL="609600" indent="-609600" eaLnBrk="1" hangingPunct="1">
              <a:buFontTx/>
              <a:buAutoNum type="arabicPeriod" startAt="4"/>
            </a:pPr>
            <a:endParaRPr lang="en-US" altLang="en-US" dirty="0"/>
          </a:p>
        </p:txBody>
      </p:sp>
      <p:sp>
        <p:nvSpPr>
          <p:cNvPr id="39940" name="Rectangle 4">
            <a:extLst>
              <a:ext uri="{FF2B5EF4-FFF2-40B4-BE49-F238E27FC236}">
                <a16:creationId xmlns:a16="http://schemas.microsoft.com/office/drawing/2014/main" id="{A1D38615-89BA-40F7-A88A-A3F7AC58040B}"/>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39941" name="Rectangle 5">
            <a:extLst>
              <a:ext uri="{FF2B5EF4-FFF2-40B4-BE49-F238E27FC236}">
                <a16:creationId xmlns:a16="http://schemas.microsoft.com/office/drawing/2014/main" id="{5FF3E554-5AF3-4D41-8DAD-DCB965AD5621}"/>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Strategic Planning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All of the following are essential components of strategic planning except:</a:t>
            </a:r>
          </a:p>
          <a:p>
            <a:pPr eaLnBrk="1" hangingPunct="1">
              <a:buFontTx/>
              <a:buNone/>
            </a:pPr>
            <a:r>
              <a:rPr lang="en-US" altLang="en-US" sz="1800" i="1" dirty="0">
                <a:cs typeface="Arial" panose="020B0604020202020204" pitchFamily="34" charset="0"/>
              </a:rPr>
              <a:t>	</a:t>
            </a:r>
            <a:r>
              <a:rPr lang="en-US" altLang="en-US" sz="1800" dirty="0">
                <a:cs typeface="Arial" panose="020B0604020202020204" pitchFamily="34" charset="0"/>
              </a:rPr>
              <a:t>a. The corporate mission statement. </a:t>
            </a:r>
          </a:p>
          <a:p>
            <a:pPr eaLnBrk="1" hangingPunct="1">
              <a:buFontTx/>
              <a:buNone/>
            </a:pPr>
            <a:r>
              <a:rPr lang="en-US" altLang="en-US" sz="1800" dirty="0">
                <a:cs typeface="Arial" panose="020B0604020202020204" pitchFamily="34" charset="0"/>
              </a:rPr>
              <a:t>	b. </a:t>
            </a:r>
            <a:r>
              <a:rPr lang="en-US" altLang="en-US" sz="1800" b="1" dirty="0">
                <a:solidFill>
                  <a:srgbClr val="00B050"/>
                </a:solidFill>
                <a:cs typeface="Arial" panose="020B0604020202020204" pitchFamily="34" charset="0"/>
              </a:rPr>
              <a:t>Timetables for activity completion. </a:t>
            </a:r>
          </a:p>
          <a:p>
            <a:pPr eaLnBrk="1" hangingPunct="1">
              <a:buFontTx/>
              <a:buNone/>
            </a:pPr>
            <a:r>
              <a:rPr lang="en-US" altLang="en-US" sz="1800" dirty="0">
                <a:cs typeface="Arial" panose="020B0604020202020204" pitchFamily="34" charset="0"/>
              </a:rPr>
              <a:t>	c. Competitive analysis. </a:t>
            </a:r>
          </a:p>
          <a:p>
            <a:pPr eaLnBrk="1" hangingPunct="1">
              <a:buFontTx/>
              <a:buNone/>
            </a:pPr>
            <a:r>
              <a:rPr lang="en-US" altLang="en-US" sz="1800" dirty="0">
                <a:cs typeface="Arial" panose="020B0604020202020204" pitchFamily="34" charset="0"/>
              </a:rPr>
              <a:t>	d. Assessment of the external environment.</a:t>
            </a:r>
          </a:p>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39942" name="Picture 6" descr="SETC_Complete_Web">
            <a:extLst>
              <a:ext uri="{FF2B5EF4-FFF2-40B4-BE49-F238E27FC236}">
                <a16:creationId xmlns:a16="http://schemas.microsoft.com/office/drawing/2014/main" id="{D0B31226-6B9E-4228-8103-2332C7870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89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F7A414B-651A-4CE0-84BB-A0BC2765C823}"/>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41987" name="Rectangle 3">
            <a:extLst>
              <a:ext uri="{FF2B5EF4-FFF2-40B4-BE49-F238E27FC236}">
                <a16:creationId xmlns:a16="http://schemas.microsoft.com/office/drawing/2014/main" id="{BB546F44-2C6F-4AD2-8DBB-6CF93EF5BD5B}"/>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41988" name="Rectangle 4">
            <a:extLst>
              <a:ext uri="{FF2B5EF4-FFF2-40B4-BE49-F238E27FC236}">
                <a16:creationId xmlns:a16="http://schemas.microsoft.com/office/drawing/2014/main" id="{04C5690B-4F19-401F-AF39-69D2C5F977C0}"/>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41989" name="Rectangle 5">
            <a:extLst>
              <a:ext uri="{FF2B5EF4-FFF2-40B4-BE49-F238E27FC236}">
                <a16:creationId xmlns:a16="http://schemas.microsoft.com/office/drawing/2014/main" id="{6ED4B08D-8377-47A6-A88F-A84DFB454362}"/>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Strategic Planning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i="1" dirty="0">
                <a:cs typeface="Arial" panose="020B0604020202020204" pitchFamily="34" charset="0"/>
              </a:rPr>
              <a:t>	What is the first stage in the strategic planning process? </a:t>
            </a: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1800" dirty="0">
                <a:cs typeface="Arial" panose="020B0604020202020204" pitchFamily="34" charset="0"/>
              </a:rPr>
              <a:t>a. Board retreat </a:t>
            </a:r>
          </a:p>
          <a:p>
            <a:pPr eaLnBrk="1" hangingPunct="1">
              <a:buFontTx/>
              <a:buNone/>
            </a:pPr>
            <a:r>
              <a:rPr lang="en-US" altLang="en-US" sz="1800" dirty="0">
                <a:cs typeface="Arial" panose="020B0604020202020204" pitchFamily="34" charset="0"/>
              </a:rPr>
              <a:t>	b. Situation analysis </a:t>
            </a:r>
          </a:p>
          <a:p>
            <a:pPr eaLnBrk="1" hangingPunct="1">
              <a:buFontTx/>
              <a:buNone/>
            </a:pPr>
            <a:r>
              <a:rPr lang="en-US" altLang="en-US" sz="1800" dirty="0">
                <a:cs typeface="Arial" panose="020B0604020202020204" pitchFamily="34" charset="0"/>
              </a:rPr>
              <a:t>	c. Mission statement development </a:t>
            </a:r>
          </a:p>
          <a:p>
            <a:pPr eaLnBrk="1" hangingPunct="1">
              <a:buFontTx/>
              <a:buNone/>
            </a:pPr>
            <a:r>
              <a:rPr lang="en-US" altLang="en-US" sz="1800" dirty="0">
                <a:cs typeface="Arial" panose="020B0604020202020204" pitchFamily="34" charset="0"/>
              </a:rPr>
              <a:t>	d. Action planning</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41990" name="Picture 6" descr="SETC_Complete_Web">
            <a:extLst>
              <a:ext uri="{FF2B5EF4-FFF2-40B4-BE49-F238E27FC236}">
                <a16:creationId xmlns:a16="http://schemas.microsoft.com/office/drawing/2014/main" id="{53DAFFE0-F5DF-4B0E-B396-A630D417A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F7A414B-651A-4CE0-84BB-A0BC2765C823}"/>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41987" name="Rectangle 3">
            <a:extLst>
              <a:ext uri="{FF2B5EF4-FFF2-40B4-BE49-F238E27FC236}">
                <a16:creationId xmlns:a16="http://schemas.microsoft.com/office/drawing/2014/main" id="{BB546F44-2C6F-4AD2-8DBB-6CF93EF5BD5B}"/>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41988" name="Rectangle 4">
            <a:extLst>
              <a:ext uri="{FF2B5EF4-FFF2-40B4-BE49-F238E27FC236}">
                <a16:creationId xmlns:a16="http://schemas.microsoft.com/office/drawing/2014/main" id="{04C5690B-4F19-401F-AF39-69D2C5F977C0}"/>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41989" name="Rectangle 5">
            <a:extLst>
              <a:ext uri="{FF2B5EF4-FFF2-40B4-BE49-F238E27FC236}">
                <a16:creationId xmlns:a16="http://schemas.microsoft.com/office/drawing/2014/main" id="{6ED4B08D-8377-47A6-A88F-A84DFB454362}"/>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Strategic Planning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i="1" dirty="0">
                <a:cs typeface="Arial" panose="020B0604020202020204" pitchFamily="34" charset="0"/>
              </a:rPr>
              <a:t>	What is the first stage in the strategic planning process? </a:t>
            </a: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1800" dirty="0">
                <a:cs typeface="Arial" panose="020B0604020202020204" pitchFamily="34" charset="0"/>
              </a:rPr>
              <a:t>a. Board retreat </a:t>
            </a:r>
          </a:p>
          <a:p>
            <a:pPr eaLnBrk="1" hangingPunct="1">
              <a:buFontTx/>
              <a:buNone/>
            </a:pPr>
            <a:r>
              <a:rPr lang="en-US" altLang="en-US" sz="1800" dirty="0">
                <a:cs typeface="Arial" panose="020B0604020202020204" pitchFamily="34" charset="0"/>
              </a:rPr>
              <a:t>	b. </a:t>
            </a:r>
            <a:r>
              <a:rPr lang="en-US" altLang="en-US" sz="1800" b="1" dirty="0">
                <a:solidFill>
                  <a:srgbClr val="00B050"/>
                </a:solidFill>
                <a:cs typeface="Arial" panose="020B0604020202020204" pitchFamily="34" charset="0"/>
              </a:rPr>
              <a:t>Situation analysis </a:t>
            </a:r>
          </a:p>
          <a:p>
            <a:pPr eaLnBrk="1" hangingPunct="1">
              <a:buFontTx/>
              <a:buNone/>
            </a:pPr>
            <a:r>
              <a:rPr lang="en-US" altLang="en-US" sz="1800" dirty="0">
                <a:cs typeface="Arial" panose="020B0604020202020204" pitchFamily="34" charset="0"/>
              </a:rPr>
              <a:t>	c. Mission statement development </a:t>
            </a:r>
          </a:p>
          <a:p>
            <a:pPr eaLnBrk="1" hangingPunct="1">
              <a:buFontTx/>
              <a:buNone/>
            </a:pPr>
            <a:r>
              <a:rPr lang="en-US" altLang="en-US" sz="1800" dirty="0">
                <a:cs typeface="Arial" panose="020B0604020202020204" pitchFamily="34" charset="0"/>
              </a:rPr>
              <a:t>	d. Action planning</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41990" name="Picture 6" descr="SETC_Complete_Web">
            <a:extLst>
              <a:ext uri="{FF2B5EF4-FFF2-40B4-BE49-F238E27FC236}">
                <a16:creationId xmlns:a16="http://schemas.microsoft.com/office/drawing/2014/main" id="{53DAFFE0-F5DF-4B0E-B396-A630D417A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21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3138C99-FDA6-4538-AB4B-A1DA9229CEA0}"/>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44035" name="Rectangle 3">
            <a:extLst>
              <a:ext uri="{FF2B5EF4-FFF2-40B4-BE49-F238E27FC236}">
                <a16:creationId xmlns:a16="http://schemas.microsoft.com/office/drawing/2014/main" id="{A3A183A9-7C94-4DF6-97C5-1EC2BF527833}"/>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44036" name="Rectangle 4">
            <a:extLst>
              <a:ext uri="{FF2B5EF4-FFF2-40B4-BE49-F238E27FC236}">
                <a16:creationId xmlns:a16="http://schemas.microsoft.com/office/drawing/2014/main" id="{F454A6B8-6C39-45E7-92C6-4E622C7BF466}"/>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44037" name="Rectangle 5">
            <a:extLst>
              <a:ext uri="{FF2B5EF4-FFF2-40B4-BE49-F238E27FC236}">
                <a16:creationId xmlns:a16="http://schemas.microsoft.com/office/drawing/2014/main" id="{5B01048D-B234-4FDB-B467-E205198DC438}"/>
              </a:ext>
            </a:extLst>
          </p:cNvPr>
          <p:cNvSpPr>
            <a:spLocks noChangeArrowheads="1"/>
          </p:cNvSpPr>
          <p:nvPr/>
        </p:nvSpPr>
        <p:spPr bwMode="auto">
          <a:xfrm>
            <a:off x="533400" y="1828800"/>
            <a:ext cx="80772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Strategic Planning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Short-range planning is enhanced if a strategic plan has been adopted because: </a:t>
            </a:r>
          </a:p>
          <a:p>
            <a:pPr eaLnBrk="1" hangingPunct="1">
              <a:buFontTx/>
              <a:buNone/>
            </a:pPr>
            <a:r>
              <a:rPr lang="en-US" altLang="en-US" sz="2400" b="1" dirty="0">
                <a:cs typeface="Arial" panose="020B0604020202020204" pitchFamily="34" charset="0"/>
              </a:rPr>
              <a:t>	</a:t>
            </a:r>
            <a:r>
              <a:rPr lang="en-US" altLang="en-US" sz="1800" dirty="0">
                <a:cs typeface="Arial" panose="020B0604020202020204" pitchFamily="34" charset="0"/>
              </a:rPr>
              <a:t>a. Potential program can be eliminated easily if not part of the strategic plan. </a:t>
            </a:r>
          </a:p>
          <a:p>
            <a:pPr eaLnBrk="1" hangingPunct="1">
              <a:buFontTx/>
              <a:buNone/>
            </a:pPr>
            <a:r>
              <a:rPr lang="en-US" altLang="en-US" sz="1800" dirty="0">
                <a:cs typeface="Arial" panose="020B0604020202020204" pitchFamily="34" charset="0"/>
              </a:rPr>
              <a:t>	b. Use of space has already been determined. </a:t>
            </a:r>
          </a:p>
          <a:p>
            <a:pPr eaLnBrk="1" hangingPunct="1">
              <a:buFontTx/>
              <a:buNone/>
            </a:pPr>
            <a:r>
              <a:rPr lang="en-US" altLang="en-US" sz="1800" dirty="0">
                <a:cs typeface="Arial" panose="020B0604020202020204" pitchFamily="34" charset="0"/>
              </a:rPr>
              <a:t>	c. A frame of reference is already in place. </a:t>
            </a:r>
          </a:p>
          <a:p>
            <a:pPr eaLnBrk="1" hangingPunct="1">
              <a:buFontTx/>
              <a:buNone/>
            </a:pPr>
            <a:r>
              <a:rPr lang="en-US" altLang="en-US" sz="1800" dirty="0">
                <a:cs typeface="Arial" panose="020B0604020202020204" pitchFamily="34" charset="0"/>
              </a:rPr>
              <a:t>	d. Operational problems can be quickly resolved.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44038" name="Picture 6" descr="SETC_Complete_Web">
            <a:extLst>
              <a:ext uri="{FF2B5EF4-FFF2-40B4-BE49-F238E27FC236}">
                <a16:creationId xmlns:a16="http://schemas.microsoft.com/office/drawing/2014/main" id="{FF9B8430-472F-4FAC-BE53-5BD7FEB08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03138C99-FDA6-4538-AB4B-A1DA9229CEA0}"/>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44035" name="Rectangle 3">
            <a:extLst>
              <a:ext uri="{FF2B5EF4-FFF2-40B4-BE49-F238E27FC236}">
                <a16:creationId xmlns:a16="http://schemas.microsoft.com/office/drawing/2014/main" id="{A3A183A9-7C94-4DF6-97C5-1EC2BF527833}"/>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44036" name="Rectangle 4">
            <a:extLst>
              <a:ext uri="{FF2B5EF4-FFF2-40B4-BE49-F238E27FC236}">
                <a16:creationId xmlns:a16="http://schemas.microsoft.com/office/drawing/2014/main" id="{F454A6B8-6C39-45E7-92C6-4E622C7BF466}"/>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44037" name="Rectangle 5">
            <a:extLst>
              <a:ext uri="{FF2B5EF4-FFF2-40B4-BE49-F238E27FC236}">
                <a16:creationId xmlns:a16="http://schemas.microsoft.com/office/drawing/2014/main" id="{5B01048D-B234-4FDB-B467-E205198DC438}"/>
              </a:ext>
            </a:extLst>
          </p:cNvPr>
          <p:cNvSpPr>
            <a:spLocks noChangeArrowheads="1"/>
          </p:cNvSpPr>
          <p:nvPr/>
        </p:nvSpPr>
        <p:spPr bwMode="auto">
          <a:xfrm>
            <a:off x="533400" y="1828800"/>
            <a:ext cx="80772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Strategic Planning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Short-range planning is enhanced if a strategic plan has been adopted because: </a:t>
            </a:r>
          </a:p>
          <a:p>
            <a:pPr eaLnBrk="1" hangingPunct="1">
              <a:buFontTx/>
              <a:buNone/>
            </a:pPr>
            <a:r>
              <a:rPr lang="en-US" altLang="en-US" sz="2400" b="1" dirty="0">
                <a:cs typeface="Arial" panose="020B0604020202020204" pitchFamily="34" charset="0"/>
              </a:rPr>
              <a:t>	</a:t>
            </a:r>
            <a:r>
              <a:rPr lang="en-US" altLang="en-US" sz="1800" dirty="0">
                <a:cs typeface="Arial" panose="020B0604020202020204" pitchFamily="34" charset="0"/>
              </a:rPr>
              <a:t>a. Potential program can be eliminated easily if not part of the strategic plan. </a:t>
            </a:r>
          </a:p>
          <a:p>
            <a:pPr eaLnBrk="1" hangingPunct="1">
              <a:buFontTx/>
              <a:buNone/>
            </a:pPr>
            <a:r>
              <a:rPr lang="en-US" altLang="en-US" sz="1800" dirty="0">
                <a:cs typeface="Arial" panose="020B0604020202020204" pitchFamily="34" charset="0"/>
              </a:rPr>
              <a:t>	b. Use of space has already been determined. </a:t>
            </a:r>
          </a:p>
          <a:p>
            <a:pPr eaLnBrk="1" hangingPunct="1">
              <a:buFontTx/>
              <a:buNone/>
            </a:pPr>
            <a:r>
              <a:rPr lang="en-US" altLang="en-US" sz="1800" dirty="0">
                <a:cs typeface="Arial" panose="020B0604020202020204" pitchFamily="34" charset="0"/>
              </a:rPr>
              <a:t>	c. </a:t>
            </a:r>
            <a:r>
              <a:rPr lang="en-US" altLang="en-US" sz="1800" b="1" dirty="0">
                <a:solidFill>
                  <a:srgbClr val="00B050"/>
                </a:solidFill>
                <a:cs typeface="Arial" panose="020B0604020202020204" pitchFamily="34" charset="0"/>
              </a:rPr>
              <a:t>A frame of reference is already in place. </a:t>
            </a:r>
          </a:p>
          <a:p>
            <a:pPr eaLnBrk="1" hangingPunct="1">
              <a:buFontTx/>
              <a:buNone/>
            </a:pPr>
            <a:r>
              <a:rPr lang="en-US" altLang="en-US" sz="1800" dirty="0">
                <a:cs typeface="Arial" panose="020B0604020202020204" pitchFamily="34" charset="0"/>
              </a:rPr>
              <a:t>	d. Operational problems can be quickly resolved.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44038" name="Picture 6" descr="SETC_Complete_Web">
            <a:extLst>
              <a:ext uri="{FF2B5EF4-FFF2-40B4-BE49-F238E27FC236}">
                <a16:creationId xmlns:a16="http://schemas.microsoft.com/office/drawing/2014/main" id="{FF9B8430-472F-4FAC-BE53-5BD7FEB08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884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4B5FC6D5-7A2E-4784-B84D-71FAD61CC4DD}"/>
              </a:ext>
            </a:extLst>
          </p:cNvPr>
          <p:cNvSpPr>
            <a:spLocks noGrp="1" noChangeArrowheads="1"/>
          </p:cNvSpPr>
          <p:nvPr>
            <p:ph type="title"/>
          </p:nvPr>
        </p:nvSpPr>
        <p:spPr bwMode="auto">
          <a:xfrm>
            <a:off x="533400" y="1066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46083" name="Rectangle 3">
            <a:extLst>
              <a:ext uri="{FF2B5EF4-FFF2-40B4-BE49-F238E27FC236}">
                <a16:creationId xmlns:a16="http://schemas.microsoft.com/office/drawing/2014/main" id="{D77DC340-2B21-446D-9A2F-87EBFE414E28}"/>
              </a:ext>
            </a:extLst>
          </p:cNvPr>
          <p:cNvSpPr>
            <a:spLocks noGrp="1" noChangeArrowheads="1"/>
          </p:cNvSpPr>
          <p:nvPr>
            <p:ph type="body" idx="1"/>
          </p:nvPr>
        </p:nvSpPr>
        <p:spPr>
          <a:xfrm>
            <a:off x="762000" y="1905000"/>
            <a:ext cx="77724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dirty="0">
                <a:solidFill>
                  <a:srgbClr val="990000"/>
                </a:solidFill>
              </a:rPr>
              <a:t>Learning Objective</a:t>
            </a:r>
            <a:r>
              <a:rPr lang="en-US" altLang="en-US" sz="2800" dirty="0">
                <a:solidFill>
                  <a:srgbClr val="990000"/>
                </a:solidFill>
              </a:rPr>
              <a:t>:</a:t>
            </a:r>
            <a:r>
              <a:rPr lang="en-US" altLang="en-US" sz="2400" dirty="0">
                <a:solidFill>
                  <a:srgbClr val="990000"/>
                </a:solidFill>
              </a:rPr>
              <a:t> </a:t>
            </a:r>
          </a:p>
          <a:p>
            <a:pPr marL="609600" indent="-609600" eaLnBrk="1" hangingPunct="1">
              <a:buFontTx/>
              <a:buAutoNum type="arabicPeriod" startAt="2"/>
            </a:pPr>
            <a:r>
              <a:rPr lang="en-US" altLang="en-US" sz="2800" b="1" dirty="0"/>
              <a:t>Basic Business Contracts</a:t>
            </a:r>
            <a:r>
              <a:rPr lang="en-US" altLang="en-US" sz="2400" b="1" dirty="0"/>
              <a:t> </a:t>
            </a:r>
            <a:r>
              <a:rPr lang="en-US" altLang="en-US" sz="2400" dirty="0"/>
              <a:t>(e.g.,</a:t>
            </a:r>
            <a:r>
              <a:rPr lang="en-US" altLang="en-US" sz="2400" b="1" dirty="0"/>
              <a:t> </a:t>
            </a:r>
            <a:r>
              <a:rPr lang="en-US" altLang="en-US" sz="2400" dirty="0"/>
              <a:t>a contract that clearly delineates performance requirements; four elements of a valid contract include (1) an agreement is reached after an </a:t>
            </a:r>
            <a:r>
              <a:rPr lang="en-US" altLang="en-US" sz="2400" u="sng" dirty="0"/>
              <a:t>offer is accepted</a:t>
            </a:r>
            <a:r>
              <a:rPr lang="en-US" altLang="en-US" sz="2400" dirty="0"/>
              <a:t>, (2) there is consideration or </a:t>
            </a:r>
            <a:r>
              <a:rPr lang="en-US" altLang="en-US" sz="2400" u="sng" dirty="0"/>
              <a:t>something of value </a:t>
            </a:r>
            <a:r>
              <a:rPr lang="en-US" altLang="en-US" sz="2400" dirty="0"/>
              <a:t>in the agreement, (3) the agreement is reached by parties who have the </a:t>
            </a:r>
            <a:r>
              <a:rPr lang="en-US" altLang="en-US" sz="2400" u="sng" dirty="0"/>
              <a:t>legal capacity </a:t>
            </a:r>
            <a:r>
              <a:rPr lang="en-US" altLang="en-US" sz="2400" dirty="0"/>
              <a:t>to contract and (4) the contract’s objective /purpose is </a:t>
            </a:r>
            <a:r>
              <a:rPr lang="en-US" altLang="en-US" sz="2400" u="sng" dirty="0"/>
              <a:t>lawful</a:t>
            </a:r>
            <a:r>
              <a:rPr lang="en-US" altLang="en-US" sz="2400" dirty="0"/>
              <a:t>) </a:t>
            </a:r>
            <a:endParaRPr lang="en-US" altLang="en-US" sz="2800" u="sng" dirty="0">
              <a:solidFill>
                <a:srgbClr val="0033CC"/>
              </a:solidFill>
            </a:endParaRPr>
          </a:p>
        </p:txBody>
      </p:sp>
      <p:pic>
        <p:nvPicPr>
          <p:cNvPr id="46084" name="Picture 4" descr="SETC_Complete_Web">
            <a:extLst>
              <a:ext uri="{FF2B5EF4-FFF2-40B4-BE49-F238E27FC236}">
                <a16:creationId xmlns:a16="http://schemas.microsoft.com/office/drawing/2014/main" id="{D6B56979-E2B9-47F6-8F2B-875518ED1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2F86DD0-447B-40A9-8597-F60A614CC3A6}"/>
              </a:ext>
            </a:extLst>
          </p:cNvPr>
          <p:cNvSpPr>
            <a:spLocks noGrp="1" noChangeArrowheads="1"/>
          </p:cNvSpPr>
          <p:nvPr>
            <p:ph type="title"/>
          </p:nvPr>
        </p:nvSpPr>
        <p:spPr bwMode="auto">
          <a:xfrm>
            <a:off x="457200" y="13716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48131" name="Rectangle 3">
            <a:extLst>
              <a:ext uri="{FF2B5EF4-FFF2-40B4-BE49-F238E27FC236}">
                <a16:creationId xmlns:a16="http://schemas.microsoft.com/office/drawing/2014/main" id="{BA2A9078-5EA3-4291-8E8C-D1635E38B426}"/>
              </a:ext>
            </a:extLst>
          </p:cNvPr>
          <p:cNvSpPr>
            <a:spLocks noGrp="1" noChangeArrowheads="1"/>
          </p:cNvSpPr>
          <p:nvPr>
            <p:ph type="body" idx="1"/>
          </p:nvPr>
        </p:nvSpPr>
        <p:spPr>
          <a:xfrm>
            <a:off x="762000" y="2286000"/>
            <a:ext cx="7696200" cy="2895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b="1"/>
              <a:t>2.	Basic Business Contracts</a:t>
            </a:r>
            <a:r>
              <a:rPr lang="en-US" altLang="en-US"/>
              <a:t> continued…</a:t>
            </a:r>
          </a:p>
          <a:p>
            <a:pPr marL="1371600" lvl="2" indent="-457200" eaLnBrk="1" hangingPunct="1"/>
            <a:r>
              <a:rPr lang="en-US" altLang="en-US" sz="3000"/>
              <a:t>Definition</a:t>
            </a:r>
          </a:p>
          <a:p>
            <a:pPr marL="1371600" lvl="2" indent="-457200" eaLnBrk="1" hangingPunct="1"/>
            <a:r>
              <a:rPr lang="en-US" altLang="en-US" sz="3000"/>
              <a:t>Elements</a:t>
            </a:r>
          </a:p>
          <a:p>
            <a:pPr marL="609600" indent="-609600" eaLnBrk="1" hangingPunct="1">
              <a:buFontTx/>
              <a:buNone/>
            </a:pPr>
            <a:endParaRPr lang="en-US" altLang="en-US" sz="3000" u="sng">
              <a:solidFill>
                <a:srgbClr val="0033CC"/>
              </a:solidFill>
            </a:endParaRPr>
          </a:p>
          <a:p>
            <a:pPr marL="609600" indent="-609600" eaLnBrk="1" hangingPunct="1">
              <a:buFontTx/>
              <a:buNone/>
            </a:pPr>
            <a:endParaRPr lang="en-US" altLang="en-US" sz="3600"/>
          </a:p>
        </p:txBody>
      </p:sp>
      <p:pic>
        <p:nvPicPr>
          <p:cNvPr id="48132" name="Picture 4" descr="SETC_Complete_Web">
            <a:extLst>
              <a:ext uri="{FF2B5EF4-FFF2-40B4-BE49-F238E27FC236}">
                <a16:creationId xmlns:a16="http://schemas.microsoft.com/office/drawing/2014/main" id="{6DC2D8E8-DBB3-4A93-87EA-B2BB31CC7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3" name="Picture 5" descr="MCj02500430000[1]">
            <a:extLst>
              <a:ext uri="{FF2B5EF4-FFF2-40B4-BE49-F238E27FC236}">
                <a16:creationId xmlns:a16="http://schemas.microsoft.com/office/drawing/2014/main" id="{EA741C41-C87B-4F26-9E28-523B72D2CC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352800"/>
            <a:ext cx="230505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DCCA242F-D400-4BBB-9EB3-0180309F4D03}"/>
              </a:ext>
            </a:extLst>
          </p:cNvPr>
          <p:cNvSpPr>
            <a:spLocks noGrp="1" noChangeArrowheads="1"/>
          </p:cNvSpPr>
          <p:nvPr>
            <p:ph type="title"/>
          </p:nvPr>
        </p:nvSpPr>
        <p:spPr bwMode="auto">
          <a:xfrm>
            <a:off x="457200" y="11430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50179" name="Rectangle 3">
            <a:extLst>
              <a:ext uri="{FF2B5EF4-FFF2-40B4-BE49-F238E27FC236}">
                <a16:creationId xmlns:a16="http://schemas.microsoft.com/office/drawing/2014/main" id="{0DA319DC-E472-4CFD-A8EB-6758ED83C20A}"/>
              </a:ext>
            </a:extLst>
          </p:cNvPr>
          <p:cNvSpPr>
            <a:spLocks noGrp="1" noChangeArrowheads="1"/>
          </p:cNvSpPr>
          <p:nvPr>
            <p:ph type="body" idx="1"/>
          </p:nvPr>
        </p:nvSpPr>
        <p:spPr>
          <a:xfrm>
            <a:off x="533400" y="1828800"/>
            <a:ext cx="8153400" cy="3429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b="1"/>
              <a:t>2.	Basic Business Contracts</a:t>
            </a:r>
            <a:r>
              <a:rPr lang="en-US" altLang="en-US"/>
              <a:t> continued……</a:t>
            </a:r>
          </a:p>
          <a:p>
            <a:pPr marL="609600" indent="-609600" eaLnBrk="1" hangingPunct="1">
              <a:buFontTx/>
              <a:buNone/>
            </a:pPr>
            <a:r>
              <a:rPr lang="en-US" altLang="en-US" sz="2800" i="1"/>
              <a:t>	</a:t>
            </a:r>
            <a:r>
              <a:rPr lang="en-US" altLang="en-US" sz="2800" i="1" u="sng"/>
              <a:t>Definition</a:t>
            </a:r>
          </a:p>
          <a:p>
            <a:pPr marL="1371600" lvl="2" indent="-457200" eaLnBrk="1" hangingPunct="1">
              <a:buFontTx/>
              <a:buNone/>
            </a:pPr>
            <a:r>
              <a:rPr lang="en-US" altLang="en-US" sz="3600">
                <a:cs typeface="Arial" panose="020B0604020202020204" pitchFamily="34" charset="0"/>
              </a:rPr>
              <a:t>–  </a:t>
            </a:r>
            <a:r>
              <a:rPr lang="en-US" altLang="en-US" sz="2600"/>
              <a:t>A contract is a legally enforceable agreement or promise between two or more parties, enforceable in courts</a:t>
            </a:r>
            <a:endParaRPr lang="en-US" altLang="en-US" sz="3600"/>
          </a:p>
        </p:txBody>
      </p:sp>
      <p:pic>
        <p:nvPicPr>
          <p:cNvPr id="50180" name="Picture 4" descr="SETC_Complete_Web">
            <a:extLst>
              <a:ext uri="{FF2B5EF4-FFF2-40B4-BE49-F238E27FC236}">
                <a16:creationId xmlns:a16="http://schemas.microsoft.com/office/drawing/2014/main" id="{56D69AFB-5F92-4E44-89BD-66693AA98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81" name="Picture 5" descr="MCj02500430000[1]">
            <a:extLst>
              <a:ext uri="{FF2B5EF4-FFF2-40B4-BE49-F238E27FC236}">
                <a16:creationId xmlns:a16="http://schemas.microsoft.com/office/drawing/2014/main" id="{3C6001B4-D441-4BB3-A3CD-BCA83821CB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447800"/>
            <a:ext cx="230505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5E0ABE4C-CFA3-47ED-B99B-9C289E361402}"/>
              </a:ext>
            </a:extLst>
          </p:cNvPr>
          <p:cNvSpPr>
            <a:spLocks noGrp="1" noChangeArrowheads="1"/>
          </p:cNvSpPr>
          <p:nvPr>
            <p:ph type="title"/>
          </p:nvPr>
        </p:nvSpPr>
        <p:spPr bwMode="auto">
          <a:xfrm>
            <a:off x="457200" y="11430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52227" name="Rectangle 3">
            <a:extLst>
              <a:ext uri="{FF2B5EF4-FFF2-40B4-BE49-F238E27FC236}">
                <a16:creationId xmlns:a16="http://schemas.microsoft.com/office/drawing/2014/main" id="{39F159C3-E30B-4329-BE51-6A2A55E667FD}"/>
              </a:ext>
            </a:extLst>
          </p:cNvPr>
          <p:cNvSpPr>
            <a:spLocks noGrp="1" noChangeArrowheads="1"/>
          </p:cNvSpPr>
          <p:nvPr>
            <p:ph type="body" idx="1"/>
          </p:nvPr>
        </p:nvSpPr>
        <p:spPr>
          <a:xfrm>
            <a:off x="533400" y="1828800"/>
            <a:ext cx="8153400" cy="3962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b="1"/>
              <a:t>2.	Basic Business Contracts</a:t>
            </a:r>
            <a:r>
              <a:rPr lang="en-US" altLang="en-US"/>
              <a:t> continued…</a:t>
            </a:r>
          </a:p>
          <a:p>
            <a:pPr marL="609600" indent="-609600" eaLnBrk="1" hangingPunct="1">
              <a:buFontTx/>
              <a:buNone/>
            </a:pPr>
            <a:r>
              <a:rPr lang="en-US" altLang="en-US" sz="2800" i="1"/>
              <a:t>	</a:t>
            </a:r>
            <a:r>
              <a:rPr lang="en-US" altLang="en-US" sz="2800" i="1" u="sng"/>
              <a:t>Elements</a:t>
            </a:r>
          </a:p>
          <a:p>
            <a:pPr marL="1371600" lvl="2" indent="-457200" eaLnBrk="1" hangingPunct="1">
              <a:buFontTx/>
              <a:buNone/>
            </a:pPr>
            <a:r>
              <a:rPr lang="en-US" altLang="en-US" sz="2600">
                <a:cs typeface="Arial" panose="020B0604020202020204" pitchFamily="34" charset="0"/>
              </a:rPr>
              <a:t>– </a:t>
            </a:r>
            <a:r>
              <a:rPr lang="en-US" altLang="en-US" sz="3600">
                <a:cs typeface="Arial" panose="020B0604020202020204" pitchFamily="34" charset="0"/>
              </a:rPr>
              <a:t> </a:t>
            </a:r>
            <a:r>
              <a:rPr lang="en-US" altLang="en-US" sz="2600"/>
              <a:t>Offer/Acceptance</a:t>
            </a:r>
          </a:p>
          <a:p>
            <a:pPr marL="1371600" lvl="2" indent="-457200" eaLnBrk="1" hangingPunct="1">
              <a:buFontTx/>
              <a:buNone/>
            </a:pPr>
            <a:r>
              <a:rPr lang="en-US" altLang="en-US" sz="2600">
                <a:cs typeface="Arial" panose="020B0604020202020204" pitchFamily="34" charset="0"/>
              </a:rPr>
              <a:t>–   Consideration</a:t>
            </a:r>
          </a:p>
          <a:p>
            <a:pPr marL="1371600" lvl="2" indent="-457200" eaLnBrk="1" hangingPunct="1">
              <a:buFontTx/>
              <a:buNone/>
            </a:pPr>
            <a:r>
              <a:rPr lang="en-US" altLang="en-US" sz="2600">
                <a:cs typeface="Arial" panose="020B0604020202020204" pitchFamily="34" charset="0"/>
              </a:rPr>
              <a:t>–   Legal Capacity</a:t>
            </a:r>
          </a:p>
          <a:p>
            <a:pPr marL="1371600" lvl="2" indent="-457200" eaLnBrk="1" hangingPunct="1">
              <a:buFontTx/>
              <a:buNone/>
            </a:pPr>
            <a:r>
              <a:rPr lang="en-US" altLang="en-US" sz="2600">
                <a:cs typeface="Arial" panose="020B0604020202020204" pitchFamily="34" charset="0"/>
              </a:rPr>
              <a:t>–   Lawful  </a:t>
            </a:r>
          </a:p>
          <a:p>
            <a:pPr marL="1371600" lvl="2" indent="-457200" eaLnBrk="1" hangingPunct="1">
              <a:buFontTx/>
              <a:buNone/>
            </a:pPr>
            <a:endParaRPr lang="en-US" altLang="en-US" sz="3600">
              <a:cs typeface="Arial" panose="020B0604020202020204" pitchFamily="34" charset="0"/>
            </a:endParaRPr>
          </a:p>
          <a:p>
            <a:pPr marL="609600" indent="-609600" eaLnBrk="1" hangingPunct="1">
              <a:buFontTx/>
              <a:buNone/>
            </a:pPr>
            <a:endParaRPr lang="en-US" altLang="en-US" sz="3600" u="sng">
              <a:solidFill>
                <a:srgbClr val="0033CC"/>
              </a:solidFill>
            </a:endParaRPr>
          </a:p>
          <a:p>
            <a:pPr marL="609600" indent="-609600" eaLnBrk="1" hangingPunct="1">
              <a:buFontTx/>
              <a:buNone/>
            </a:pPr>
            <a:endParaRPr lang="en-US" altLang="en-US" sz="4400"/>
          </a:p>
        </p:txBody>
      </p:sp>
      <p:pic>
        <p:nvPicPr>
          <p:cNvPr id="52228" name="Picture 4" descr="SETC_Complete_Web">
            <a:extLst>
              <a:ext uri="{FF2B5EF4-FFF2-40B4-BE49-F238E27FC236}">
                <a16:creationId xmlns:a16="http://schemas.microsoft.com/office/drawing/2014/main" id="{ADAA4043-C907-4A62-9BCC-27E952FFE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9" name="Picture 6" descr="MCj04395970000[1]">
            <a:extLst>
              <a:ext uri="{FF2B5EF4-FFF2-40B4-BE49-F238E27FC236}">
                <a16:creationId xmlns:a16="http://schemas.microsoft.com/office/drawing/2014/main" id="{78B0CC68-5EF9-40A8-A6C6-C561FCB49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895600"/>
            <a:ext cx="22002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39C0EA3-FFBB-4651-A34C-A49082894726}"/>
              </a:ext>
            </a:extLst>
          </p:cNvPr>
          <p:cNvSpPr>
            <a:spLocks noGrp="1" noChangeArrowheads="1"/>
          </p:cNvSpPr>
          <p:nvPr>
            <p:ph type="title"/>
          </p:nvPr>
        </p:nvSpPr>
        <p:spPr bwMode="auto">
          <a:xfrm>
            <a:off x="457200" y="1066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54275" name="Rectangle 3">
            <a:extLst>
              <a:ext uri="{FF2B5EF4-FFF2-40B4-BE49-F238E27FC236}">
                <a16:creationId xmlns:a16="http://schemas.microsoft.com/office/drawing/2014/main" id="{A9D7DA8E-DB35-44C4-AFDF-DAE6F62B61CB}"/>
              </a:ext>
            </a:extLst>
          </p:cNvPr>
          <p:cNvSpPr>
            <a:spLocks noGrp="1" noChangeArrowheads="1"/>
          </p:cNvSpPr>
          <p:nvPr>
            <p:ph type="body" idx="1"/>
          </p:nvPr>
        </p:nvSpPr>
        <p:spPr>
          <a:xfrm>
            <a:off x="533400" y="1676400"/>
            <a:ext cx="8153400" cy="4343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b="1"/>
              <a:t>2.	Basic Business Contracts</a:t>
            </a:r>
            <a:r>
              <a:rPr lang="en-US" altLang="en-US"/>
              <a:t> continued…</a:t>
            </a:r>
          </a:p>
          <a:p>
            <a:pPr marL="609600" indent="-609600" eaLnBrk="1" hangingPunct="1">
              <a:buFontTx/>
              <a:buNone/>
            </a:pPr>
            <a:r>
              <a:rPr lang="en-US" altLang="en-US" sz="2800" b="1" i="1"/>
              <a:t>	</a:t>
            </a:r>
            <a:r>
              <a:rPr lang="en-US" altLang="en-US" sz="2800" b="1" i="1" u="sng"/>
              <a:t>Elements</a:t>
            </a:r>
            <a:r>
              <a:rPr lang="en-US" altLang="en-US" sz="2800" b="1" i="1"/>
              <a:t> continued….</a:t>
            </a:r>
          </a:p>
          <a:p>
            <a:pPr marL="609600" indent="-609600" eaLnBrk="1" hangingPunct="1">
              <a:buFontTx/>
              <a:buNone/>
            </a:pPr>
            <a:r>
              <a:rPr lang="en-US" altLang="en-US" sz="2400" b="1"/>
              <a:t>	</a:t>
            </a:r>
            <a:r>
              <a:rPr lang="en-US" altLang="en-US" sz="2400" b="1">
                <a:solidFill>
                  <a:srgbClr val="A50021"/>
                </a:solidFill>
              </a:rPr>
              <a:t>Offer</a:t>
            </a:r>
          </a:p>
          <a:p>
            <a:pPr marL="609600" indent="-609600" eaLnBrk="1" hangingPunct="1">
              <a:buFontTx/>
              <a:buNone/>
            </a:pPr>
            <a:r>
              <a:rPr lang="en-US" altLang="en-US" sz="2000">
                <a:cs typeface="Arial" panose="020B0604020202020204" pitchFamily="34" charset="0"/>
              </a:rPr>
              <a:t>	●  </a:t>
            </a:r>
            <a:r>
              <a:rPr lang="en-US" altLang="en-US" sz="2200">
                <a:cs typeface="Arial" panose="020B0604020202020204" pitchFamily="34" charset="0"/>
              </a:rPr>
              <a:t>Offer – a promise to perform an act based on a return</a:t>
            </a:r>
          </a:p>
          <a:p>
            <a:pPr marL="609600" indent="-609600" eaLnBrk="1" hangingPunct="1">
              <a:buFontTx/>
              <a:buNone/>
            </a:pPr>
            <a:r>
              <a:rPr lang="en-US" altLang="en-US" sz="2200">
                <a:cs typeface="Arial" panose="020B0604020202020204" pitchFamily="34" charset="0"/>
              </a:rPr>
              <a:t>            promise of performance by another party</a:t>
            </a:r>
          </a:p>
          <a:p>
            <a:pPr marL="609600" indent="-609600" eaLnBrk="1" hangingPunct="1">
              <a:buFontTx/>
              <a:buNone/>
            </a:pPr>
            <a:r>
              <a:rPr lang="en-US" altLang="en-US" sz="2200">
                <a:cs typeface="Arial" panose="020B0604020202020204" pitchFamily="34" charset="0"/>
              </a:rPr>
              <a:t>	●  Recognized by a specific proposal communicated to</a:t>
            </a:r>
          </a:p>
          <a:p>
            <a:pPr marL="609600" indent="-609600" eaLnBrk="1" hangingPunct="1">
              <a:buFontTx/>
              <a:buNone/>
            </a:pPr>
            <a:r>
              <a:rPr lang="en-US" altLang="en-US" sz="2200">
                <a:cs typeface="Arial" panose="020B0604020202020204" pitchFamily="34" charset="0"/>
              </a:rPr>
              <a:t>            another party</a:t>
            </a:r>
          </a:p>
          <a:p>
            <a:pPr marL="609600" indent="-609600" eaLnBrk="1" hangingPunct="1">
              <a:buFontTx/>
              <a:buNone/>
            </a:pPr>
            <a:r>
              <a:rPr lang="en-US" altLang="en-US" sz="2200">
                <a:cs typeface="Arial" panose="020B0604020202020204" pitchFamily="34" charset="0"/>
              </a:rPr>
              <a:t>	●  Once made, offering party is bound to its terms if the </a:t>
            </a:r>
          </a:p>
          <a:p>
            <a:pPr marL="609600" indent="-609600" eaLnBrk="1" hangingPunct="1">
              <a:buFontTx/>
              <a:buNone/>
            </a:pPr>
            <a:r>
              <a:rPr lang="en-US" altLang="en-US" sz="2200">
                <a:cs typeface="Arial" panose="020B0604020202020204" pitchFamily="34" charset="0"/>
              </a:rPr>
              <a:t>            other party accepts</a:t>
            </a:r>
          </a:p>
          <a:p>
            <a:pPr marL="609600" indent="-609600" eaLnBrk="1" hangingPunct="1">
              <a:buFontTx/>
              <a:buNone/>
            </a:pPr>
            <a:endParaRPr lang="en-US" altLang="en-US" sz="2200" b="1" u="sng">
              <a:solidFill>
                <a:srgbClr val="0033CC"/>
              </a:solidFill>
            </a:endParaRPr>
          </a:p>
          <a:p>
            <a:pPr marL="609600" indent="-609600" eaLnBrk="1" hangingPunct="1">
              <a:buFontTx/>
              <a:buNone/>
            </a:pPr>
            <a:endParaRPr lang="en-US" altLang="en-US" sz="4000"/>
          </a:p>
        </p:txBody>
      </p:sp>
      <p:pic>
        <p:nvPicPr>
          <p:cNvPr id="54276" name="Picture 4" descr="SETC_Complete_Web">
            <a:extLst>
              <a:ext uri="{FF2B5EF4-FFF2-40B4-BE49-F238E27FC236}">
                <a16:creationId xmlns:a16="http://schemas.microsoft.com/office/drawing/2014/main" id="{C45DD1B6-D519-4A88-95CE-24E10C63F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D0F61205-F8F1-4895-B8FC-36BF00F0D448}"/>
              </a:ext>
            </a:extLst>
          </p:cNvPr>
          <p:cNvSpPr>
            <a:spLocks noGrp="1" noChangeArrowheads="1"/>
          </p:cNvSpPr>
          <p:nvPr>
            <p:ph type="title"/>
          </p:nvPr>
        </p:nvSpPr>
        <p:spPr bwMode="auto">
          <a:xfrm>
            <a:off x="457200" y="9906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56323" name="Rectangle 3">
            <a:extLst>
              <a:ext uri="{FF2B5EF4-FFF2-40B4-BE49-F238E27FC236}">
                <a16:creationId xmlns:a16="http://schemas.microsoft.com/office/drawing/2014/main" id="{6F27FF90-14C0-4EB6-88ED-CF6B4A6893DC}"/>
              </a:ext>
            </a:extLst>
          </p:cNvPr>
          <p:cNvSpPr>
            <a:spLocks noGrp="1" noChangeArrowheads="1"/>
          </p:cNvSpPr>
          <p:nvPr>
            <p:ph type="body" idx="1"/>
          </p:nvPr>
        </p:nvSpPr>
        <p:spPr>
          <a:xfrm>
            <a:off x="457200" y="1676400"/>
            <a:ext cx="8153400" cy="42672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lnSpc>
                <a:spcPct val="80000"/>
              </a:lnSpc>
              <a:buFontTx/>
              <a:buNone/>
            </a:pPr>
            <a:r>
              <a:rPr lang="en-US" altLang="en-US" sz="2800" b="1"/>
              <a:t>2.	Basic Business Contracts</a:t>
            </a:r>
            <a:r>
              <a:rPr lang="en-US" altLang="en-US" sz="2800"/>
              <a:t> continued……</a:t>
            </a:r>
          </a:p>
          <a:p>
            <a:pPr marL="609600" indent="-609600" eaLnBrk="1" hangingPunct="1">
              <a:lnSpc>
                <a:spcPct val="80000"/>
              </a:lnSpc>
              <a:buFontTx/>
              <a:buNone/>
            </a:pPr>
            <a:r>
              <a:rPr lang="en-US" altLang="en-US" sz="1200" b="1" i="1"/>
              <a:t>	</a:t>
            </a:r>
          </a:p>
          <a:p>
            <a:pPr marL="609600" indent="-609600" eaLnBrk="1" hangingPunct="1">
              <a:lnSpc>
                <a:spcPct val="80000"/>
              </a:lnSpc>
              <a:buFontTx/>
              <a:buNone/>
            </a:pPr>
            <a:r>
              <a:rPr lang="en-US" altLang="en-US" sz="2600" b="1" i="1"/>
              <a:t>	</a:t>
            </a:r>
            <a:r>
              <a:rPr lang="en-US" altLang="en-US" sz="2600" b="1" i="1" u="sng"/>
              <a:t>Elements</a:t>
            </a:r>
            <a:r>
              <a:rPr lang="en-US" altLang="en-US" sz="2600" b="1" i="1"/>
              <a:t> continued….</a:t>
            </a:r>
          </a:p>
          <a:p>
            <a:pPr marL="609600" indent="-609600" eaLnBrk="1" hangingPunct="1">
              <a:lnSpc>
                <a:spcPct val="80000"/>
              </a:lnSpc>
              <a:buFontTx/>
              <a:buNone/>
            </a:pPr>
            <a:r>
              <a:rPr lang="en-US" altLang="en-US" sz="1600" b="1">
                <a:solidFill>
                  <a:srgbClr val="A50021"/>
                </a:solidFill>
              </a:rPr>
              <a:t>	</a:t>
            </a:r>
            <a:r>
              <a:rPr lang="en-US" altLang="en-US" sz="2400" b="1">
                <a:solidFill>
                  <a:srgbClr val="A50021"/>
                </a:solidFill>
              </a:rPr>
              <a:t>Acceptance</a:t>
            </a:r>
          </a:p>
          <a:p>
            <a:pPr marL="609600" indent="-609600" eaLnBrk="1" hangingPunct="1">
              <a:lnSpc>
                <a:spcPct val="80000"/>
              </a:lnSpc>
              <a:buFontTx/>
              <a:buNone/>
            </a:pPr>
            <a:r>
              <a:rPr lang="en-US" altLang="en-US" sz="2200">
                <a:cs typeface="Arial" panose="020B0604020202020204" pitchFamily="34" charset="0"/>
              </a:rPr>
              <a:t>	●</a:t>
            </a:r>
            <a:r>
              <a:rPr lang="en-US" altLang="en-US" sz="1400">
                <a:cs typeface="Arial" panose="020B0604020202020204" pitchFamily="34" charset="0"/>
              </a:rPr>
              <a:t>   </a:t>
            </a:r>
            <a:r>
              <a:rPr lang="en-US" altLang="en-US" sz="2200">
                <a:cs typeface="Arial" panose="020B0604020202020204" pitchFamily="34" charset="0"/>
              </a:rPr>
              <a:t>Assent to the terms of the offer made by the offeree in </a:t>
            </a:r>
          </a:p>
          <a:p>
            <a:pPr marL="609600" indent="-609600" eaLnBrk="1" hangingPunct="1">
              <a:lnSpc>
                <a:spcPct val="80000"/>
              </a:lnSpc>
              <a:buFontTx/>
              <a:buNone/>
            </a:pPr>
            <a:r>
              <a:rPr lang="en-US" altLang="en-US" sz="2200">
                <a:cs typeface="Arial" panose="020B0604020202020204" pitchFamily="34" charset="0"/>
              </a:rPr>
              <a:t>            the manner invited or required by the offeror</a:t>
            </a:r>
          </a:p>
          <a:p>
            <a:pPr marL="609600" indent="-609600" eaLnBrk="1" hangingPunct="1">
              <a:lnSpc>
                <a:spcPct val="80000"/>
              </a:lnSpc>
              <a:buFontTx/>
              <a:buNone/>
            </a:pPr>
            <a:r>
              <a:rPr lang="en-US" altLang="en-US" sz="2200">
                <a:cs typeface="Arial" panose="020B0604020202020204" pitchFamily="34" charset="0"/>
              </a:rPr>
              <a:t>	●  No contract is formed until the offeree accepts the offer</a:t>
            </a:r>
          </a:p>
          <a:p>
            <a:pPr marL="609600" indent="-609600" eaLnBrk="1" hangingPunct="1">
              <a:lnSpc>
                <a:spcPct val="80000"/>
              </a:lnSpc>
              <a:buFontTx/>
              <a:buNone/>
            </a:pPr>
            <a:r>
              <a:rPr lang="en-US" altLang="en-US" sz="2200">
                <a:cs typeface="Arial" panose="020B0604020202020204" pitchFamily="34" charset="0"/>
              </a:rPr>
              <a:t>	●  Offeror is free to revoke the contract at any time before</a:t>
            </a:r>
          </a:p>
          <a:p>
            <a:pPr marL="609600" indent="-609600" eaLnBrk="1" hangingPunct="1">
              <a:lnSpc>
                <a:spcPct val="80000"/>
              </a:lnSpc>
              <a:buFontTx/>
              <a:buNone/>
            </a:pPr>
            <a:r>
              <a:rPr lang="en-US" altLang="en-US" sz="2200">
                <a:cs typeface="Arial" panose="020B0604020202020204" pitchFamily="34" charset="0"/>
              </a:rPr>
              <a:t>            acceptance of the offer</a:t>
            </a:r>
          </a:p>
          <a:p>
            <a:pPr marL="609600" indent="-609600" eaLnBrk="1" hangingPunct="1">
              <a:lnSpc>
                <a:spcPct val="80000"/>
              </a:lnSpc>
              <a:buFontTx/>
              <a:buNone/>
            </a:pPr>
            <a:r>
              <a:rPr lang="en-US" altLang="en-US" sz="2200">
                <a:cs typeface="Arial" panose="020B0604020202020204" pitchFamily="34" charset="0"/>
              </a:rPr>
              <a:t>	●  Once the offeror terminates the offer, the offeree no</a:t>
            </a:r>
          </a:p>
          <a:p>
            <a:pPr marL="609600" indent="-609600" eaLnBrk="1" hangingPunct="1">
              <a:lnSpc>
                <a:spcPct val="80000"/>
              </a:lnSpc>
              <a:buFontTx/>
              <a:buNone/>
            </a:pPr>
            <a:r>
              <a:rPr lang="en-US" altLang="en-US" sz="2200">
                <a:cs typeface="Arial" panose="020B0604020202020204" pitchFamily="34" charset="0"/>
              </a:rPr>
              <a:t>            longer has the legal power to accept the offer and form a</a:t>
            </a:r>
          </a:p>
          <a:p>
            <a:pPr marL="609600" indent="-609600" eaLnBrk="1" hangingPunct="1">
              <a:lnSpc>
                <a:spcPct val="80000"/>
              </a:lnSpc>
              <a:buFontTx/>
              <a:buNone/>
            </a:pPr>
            <a:r>
              <a:rPr lang="en-US" altLang="en-US" sz="2200">
                <a:cs typeface="Arial" panose="020B0604020202020204" pitchFamily="34" charset="0"/>
              </a:rPr>
              <a:t>            contract</a:t>
            </a:r>
          </a:p>
          <a:p>
            <a:pPr marL="609600" indent="-609600" eaLnBrk="1" hangingPunct="1">
              <a:lnSpc>
                <a:spcPct val="80000"/>
              </a:lnSpc>
              <a:buFontTx/>
              <a:buNone/>
            </a:pPr>
            <a:endParaRPr lang="en-US" altLang="en-US" sz="2200" b="1" u="sng">
              <a:solidFill>
                <a:srgbClr val="0033CC"/>
              </a:solidFill>
            </a:endParaRPr>
          </a:p>
          <a:p>
            <a:pPr marL="609600" indent="-609600" eaLnBrk="1" hangingPunct="1">
              <a:lnSpc>
                <a:spcPct val="80000"/>
              </a:lnSpc>
              <a:buFontTx/>
              <a:buNone/>
            </a:pPr>
            <a:endParaRPr lang="en-US" altLang="en-US" sz="2800"/>
          </a:p>
        </p:txBody>
      </p:sp>
      <p:pic>
        <p:nvPicPr>
          <p:cNvPr id="56324" name="Picture 4" descr="SETC_Complete_Web">
            <a:extLst>
              <a:ext uri="{FF2B5EF4-FFF2-40B4-BE49-F238E27FC236}">
                <a16:creationId xmlns:a16="http://schemas.microsoft.com/office/drawing/2014/main" id="{155EA3E0-1565-462D-9AD8-4675D9A07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1F23B329-D6F6-4AD4-8EF2-BDB396DD6415}"/>
              </a:ext>
            </a:extLst>
          </p:cNvPr>
          <p:cNvSpPr>
            <a:spLocks noGrp="1" noChangeArrowheads="1"/>
          </p:cNvSpPr>
          <p:nvPr>
            <p:ph type="title"/>
          </p:nvPr>
        </p:nvSpPr>
        <p:spPr bwMode="auto">
          <a:xfrm>
            <a:off x="457200" y="1066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58371" name="Rectangle 3">
            <a:extLst>
              <a:ext uri="{FF2B5EF4-FFF2-40B4-BE49-F238E27FC236}">
                <a16:creationId xmlns:a16="http://schemas.microsoft.com/office/drawing/2014/main" id="{253B7C63-D840-485C-82B3-5BB6E7EF8F30}"/>
              </a:ext>
            </a:extLst>
          </p:cNvPr>
          <p:cNvSpPr>
            <a:spLocks noGrp="1" noChangeArrowheads="1"/>
          </p:cNvSpPr>
          <p:nvPr>
            <p:ph type="body" idx="1"/>
          </p:nvPr>
        </p:nvSpPr>
        <p:spPr>
          <a:xfrm>
            <a:off x="457200" y="2057400"/>
            <a:ext cx="8153400" cy="3962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lnSpc>
                <a:spcPct val="80000"/>
              </a:lnSpc>
              <a:buFontTx/>
              <a:buNone/>
            </a:pPr>
            <a:r>
              <a:rPr lang="en-US" altLang="en-US" sz="2800" b="1"/>
              <a:t>2.	Basic Business Contracts</a:t>
            </a:r>
            <a:r>
              <a:rPr lang="en-US" altLang="en-US" sz="2800"/>
              <a:t> continued……</a:t>
            </a:r>
          </a:p>
          <a:p>
            <a:pPr marL="609600" indent="-609600" eaLnBrk="1" hangingPunct="1">
              <a:lnSpc>
                <a:spcPct val="80000"/>
              </a:lnSpc>
              <a:buFontTx/>
              <a:buNone/>
            </a:pPr>
            <a:r>
              <a:rPr lang="en-US" altLang="en-US" sz="1200" b="1" i="1"/>
              <a:t>	</a:t>
            </a:r>
          </a:p>
          <a:p>
            <a:pPr marL="609600" indent="-609600" eaLnBrk="1" hangingPunct="1">
              <a:lnSpc>
                <a:spcPct val="80000"/>
              </a:lnSpc>
              <a:buFontTx/>
              <a:buNone/>
            </a:pPr>
            <a:r>
              <a:rPr lang="en-US" altLang="en-US" sz="2600" b="1" i="1"/>
              <a:t>	</a:t>
            </a:r>
            <a:r>
              <a:rPr lang="en-US" altLang="en-US" sz="2600" b="1" i="1" u="sng"/>
              <a:t>Elements</a:t>
            </a:r>
            <a:r>
              <a:rPr lang="en-US" altLang="en-US" sz="2600" b="1" i="1"/>
              <a:t> continued….</a:t>
            </a:r>
          </a:p>
          <a:p>
            <a:pPr marL="609600" indent="-609600" eaLnBrk="1" hangingPunct="1">
              <a:lnSpc>
                <a:spcPct val="80000"/>
              </a:lnSpc>
              <a:buFontTx/>
              <a:buNone/>
            </a:pPr>
            <a:r>
              <a:rPr lang="en-US" altLang="en-US" sz="1600" b="1">
                <a:solidFill>
                  <a:srgbClr val="A50021"/>
                </a:solidFill>
              </a:rPr>
              <a:t>	</a:t>
            </a:r>
            <a:r>
              <a:rPr lang="en-US" altLang="en-US" sz="2400" b="1">
                <a:solidFill>
                  <a:srgbClr val="A50021"/>
                </a:solidFill>
              </a:rPr>
              <a:t>Consideration</a:t>
            </a:r>
          </a:p>
          <a:p>
            <a:pPr marL="609600" indent="-609600" eaLnBrk="1" hangingPunct="1">
              <a:lnSpc>
                <a:spcPct val="80000"/>
              </a:lnSpc>
              <a:buFontTx/>
              <a:buNone/>
            </a:pPr>
            <a:r>
              <a:rPr lang="en-US" altLang="en-US" sz="1400">
                <a:cs typeface="Arial" panose="020B0604020202020204" pitchFamily="34" charset="0"/>
              </a:rPr>
              <a:t>	</a:t>
            </a:r>
            <a:r>
              <a:rPr lang="en-US" altLang="en-US" sz="2200">
                <a:cs typeface="Arial" panose="020B0604020202020204" pitchFamily="34" charset="0"/>
              </a:rPr>
              <a:t>●  </a:t>
            </a:r>
            <a:r>
              <a:rPr lang="en-US" altLang="en-US" sz="2600">
                <a:cs typeface="Arial" panose="020B0604020202020204" pitchFamily="34" charset="0"/>
              </a:rPr>
              <a:t>What one party to a contract will get from the </a:t>
            </a:r>
          </a:p>
          <a:p>
            <a:pPr marL="609600" indent="-609600" eaLnBrk="1" hangingPunct="1">
              <a:lnSpc>
                <a:spcPct val="80000"/>
              </a:lnSpc>
              <a:buFontTx/>
              <a:buNone/>
            </a:pPr>
            <a:r>
              <a:rPr lang="en-US" altLang="en-US" sz="2600">
                <a:cs typeface="Arial" panose="020B0604020202020204" pitchFamily="34" charset="0"/>
              </a:rPr>
              <a:t>          other party in return for performing contractual</a:t>
            </a:r>
          </a:p>
          <a:p>
            <a:pPr marL="609600" indent="-609600" eaLnBrk="1" hangingPunct="1">
              <a:lnSpc>
                <a:spcPct val="80000"/>
              </a:lnSpc>
              <a:buFontTx/>
              <a:buNone/>
            </a:pPr>
            <a:r>
              <a:rPr lang="en-US" altLang="en-US" sz="2600">
                <a:cs typeface="Arial" panose="020B0604020202020204" pitchFamily="34" charset="0"/>
              </a:rPr>
              <a:t>          obligations – “mutual considerations”</a:t>
            </a:r>
          </a:p>
          <a:p>
            <a:pPr marL="609600" indent="-609600" eaLnBrk="1" hangingPunct="1">
              <a:lnSpc>
                <a:spcPct val="80000"/>
              </a:lnSpc>
              <a:buFontTx/>
              <a:buNone/>
            </a:pPr>
            <a:r>
              <a:rPr lang="en-US" altLang="en-US" sz="2600">
                <a:cs typeface="Arial" panose="020B0604020202020204" pitchFamily="34" charset="0"/>
              </a:rPr>
              <a:t>	●  Doing something that you were not previously</a:t>
            </a:r>
          </a:p>
          <a:p>
            <a:pPr marL="609600" indent="-609600" eaLnBrk="1" hangingPunct="1">
              <a:lnSpc>
                <a:spcPct val="80000"/>
              </a:lnSpc>
              <a:buFontTx/>
              <a:buNone/>
            </a:pPr>
            <a:r>
              <a:rPr lang="en-US" altLang="en-US" sz="2600">
                <a:cs typeface="Arial" panose="020B0604020202020204" pitchFamily="34" charset="0"/>
              </a:rPr>
              <a:t>           bound to do outside of the agreement</a:t>
            </a:r>
          </a:p>
          <a:p>
            <a:pPr marL="609600" indent="-609600" eaLnBrk="1" hangingPunct="1">
              <a:lnSpc>
                <a:spcPct val="80000"/>
              </a:lnSpc>
              <a:buFontTx/>
              <a:buNone/>
            </a:pPr>
            <a:r>
              <a:rPr lang="en-US" altLang="en-US" sz="2000">
                <a:cs typeface="Arial" panose="020B0604020202020204" pitchFamily="34" charset="0"/>
              </a:rPr>
              <a:t>	</a:t>
            </a:r>
            <a:endParaRPr lang="en-US" altLang="en-US" sz="2000" b="1" u="sng">
              <a:solidFill>
                <a:srgbClr val="0033CC"/>
              </a:solidFill>
            </a:endParaRPr>
          </a:p>
          <a:p>
            <a:pPr marL="609600" indent="-609600" eaLnBrk="1" hangingPunct="1">
              <a:lnSpc>
                <a:spcPct val="80000"/>
              </a:lnSpc>
              <a:buFontTx/>
              <a:buNone/>
            </a:pPr>
            <a:endParaRPr lang="en-US" altLang="en-US" sz="2800"/>
          </a:p>
        </p:txBody>
      </p:sp>
      <p:pic>
        <p:nvPicPr>
          <p:cNvPr id="58372" name="Picture 4" descr="SETC_Complete_Web">
            <a:extLst>
              <a:ext uri="{FF2B5EF4-FFF2-40B4-BE49-F238E27FC236}">
                <a16:creationId xmlns:a16="http://schemas.microsoft.com/office/drawing/2014/main" id="{469AC938-1F7F-4660-B814-7C614F585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6A409D4A-ED7D-4508-84C7-27991AF6F07A}"/>
              </a:ext>
            </a:extLst>
          </p:cNvPr>
          <p:cNvSpPr>
            <a:spLocks noGrp="1" noChangeArrowheads="1"/>
          </p:cNvSpPr>
          <p:nvPr>
            <p:ph type="title"/>
          </p:nvPr>
        </p:nvSpPr>
        <p:spPr bwMode="auto">
          <a:xfrm>
            <a:off x="457200" y="1066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60419" name="Rectangle 3">
            <a:extLst>
              <a:ext uri="{FF2B5EF4-FFF2-40B4-BE49-F238E27FC236}">
                <a16:creationId xmlns:a16="http://schemas.microsoft.com/office/drawing/2014/main" id="{E70CADA6-B940-462F-BB2D-30E7CAF6D684}"/>
              </a:ext>
            </a:extLst>
          </p:cNvPr>
          <p:cNvSpPr>
            <a:spLocks noGrp="1" noChangeArrowheads="1"/>
          </p:cNvSpPr>
          <p:nvPr>
            <p:ph type="body" idx="1"/>
          </p:nvPr>
        </p:nvSpPr>
        <p:spPr>
          <a:xfrm>
            <a:off x="457200" y="2057400"/>
            <a:ext cx="8382000" cy="4191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lnSpc>
                <a:spcPct val="80000"/>
              </a:lnSpc>
              <a:buFontTx/>
              <a:buNone/>
            </a:pPr>
            <a:r>
              <a:rPr lang="en-US" altLang="en-US" sz="3000" b="1"/>
              <a:t>2.	Basic Business Contracts</a:t>
            </a:r>
            <a:r>
              <a:rPr lang="en-US" altLang="en-US" sz="3000"/>
              <a:t> continued……</a:t>
            </a:r>
          </a:p>
          <a:p>
            <a:pPr marL="609600" indent="-609600" eaLnBrk="1" hangingPunct="1">
              <a:lnSpc>
                <a:spcPct val="80000"/>
              </a:lnSpc>
              <a:buFontTx/>
              <a:buNone/>
            </a:pPr>
            <a:r>
              <a:rPr lang="en-US" altLang="en-US" sz="1200" b="1" i="1"/>
              <a:t>	</a:t>
            </a:r>
          </a:p>
          <a:p>
            <a:pPr marL="609600" indent="-609600" eaLnBrk="1" hangingPunct="1">
              <a:lnSpc>
                <a:spcPct val="80000"/>
              </a:lnSpc>
              <a:buFontTx/>
              <a:buNone/>
            </a:pPr>
            <a:r>
              <a:rPr lang="en-US" altLang="en-US" sz="2600" b="1" i="1"/>
              <a:t>	</a:t>
            </a:r>
            <a:r>
              <a:rPr lang="en-US" altLang="en-US" sz="2800" b="1" i="1" u="sng"/>
              <a:t>Elements</a:t>
            </a:r>
            <a:r>
              <a:rPr lang="en-US" altLang="en-US" sz="2800" b="1" i="1"/>
              <a:t> continued….</a:t>
            </a:r>
          </a:p>
          <a:p>
            <a:pPr marL="609600" indent="-609600" eaLnBrk="1" hangingPunct="1">
              <a:lnSpc>
                <a:spcPct val="80000"/>
              </a:lnSpc>
              <a:buFontTx/>
              <a:buNone/>
            </a:pPr>
            <a:r>
              <a:rPr lang="en-US" altLang="en-US" sz="1600" b="1">
                <a:solidFill>
                  <a:srgbClr val="A50021"/>
                </a:solidFill>
              </a:rPr>
              <a:t>	</a:t>
            </a:r>
            <a:r>
              <a:rPr lang="en-US" altLang="en-US" sz="2600" b="1">
                <a:solidFill>
                  <a:srgbClr val="A50021"/>
                </a:solidFill>
              </a:rPr>
              <a:t>Legal Capacity</a:t>
            </a:r>
          </a:p>
          <a:p>
            <a:pPr marL="609600" indent="-609600" eaLnBrk="1" hangingPunct="1">
              <a:lnSpc>
                <a:spcPct val="80000"/>
              </a:lnSpc>
              <a:buFontTx/>
              <a:buNone/>
            </a:pPr>
            <a:r>
              <a:rPr lang="en-US" altLang="en-US" sz="1400">
                <a:cs typeface="Arial" panose="020B0604020202020204" pitchFamily="34" charset="0"/>
              </a:rPr>
              <a:t>	</a:t>
            </a:r>
            <a:r>
              <a:rPr lang="en-US" altLang="en-US" sz="2200">
                <a:cs typeface="Arial" panose="020B0604020202020204" pitchFamily="34" charset="0"/>
              </a:rPr>
              <a:t>●  </a:t>
            </a:r>
            <a:r>
              <a:rPr lang="en-US" altLang="en-US" sz="2400">
                <a:cs typeface="Arial" panose="020B0604020202020204" pitchFamily="34" charset="0"/>
              </a:rPr>
              <a:t>Generally, anyone over the age of 18 who is mentally</a:t>
            </a:r>
          </a:p>
          <a:p>
            <a:pPr marL="609600" indent="-609600" eaLnBrk="1" hangingPunct="1">
              <a:lnSpc>
                <a:spcPct val="80000"/>
              </a:lnSpc>
              <a:buFontTx/>
              <a:buNone/>
            </a:pPr>
            <a:r>
              <a:rPr lang="en-US" altLang="en-US" sz="2400">
                <a:cs typeface="Arial" panose="020B0604020202020204" pitchFamily="34" charset="0"/>
              </a:rPr>
              <a:t>           competent (has the mental capacity to understand the</a:t>
            </a:r>
          </a:p>
          <a:p>
            <a:pPr marL="609600" indent="-609600" eaLnBrk="1" hangingPunct="1">
              <a:lnSpc>
                <a:spcPct val="80000"/>
              </a:lnSpc>
              <a:buFontTx/>
              <a:buNone/>
            </a:pPr>
            <a:r>
              <a:rPr lang="en-US" altLang="en-US" sz="2400">
                <a:cs typeface="Arial" panose="020B0604020202020204" pitchFamily="34" charset="0"/>
              </a:rPr>
              <a:t>           nature and consequences of the transaction)</a:t>
            </a:r>
          </a:p>
          <a:p>
            <a:pPr marL="609600" indent="-609600" eaLnBrk="1" hangingPunct="1">
              <a:lnSpc>
                <a:spcPct val="80000"/>
              </a:lnSpc>
              <a:buFontTx/>
              <a:buNone/>
            </a:pPr>
            <a:r>
              <a:rPr lang="en-US" altLang="en-US" sz="2400">
                <a:cs typeface="Arial" panose="020B0604020202020204" pitchFamily="34" charset="0"/>
              </a:rPr>
              <a:t>	●  Must not be signed by a person exceeding his/her </a:t>
            </a:r>
          </a:p>
          <a:p>
            <a:pPr marL="609600" indent="-609600" eaLnBrk="1" hangingPunct="1">
              <a:lnSpc>
                <a:spcPct val="80000"/>
              </a:lnSpc>
              <a:buFontTx/>
              <a:buNone/>
            </a:pPr>
            <a:r>
              <a:rPr lang="en-US" altLang="en-US" sz="2400">
                <a:cs typeface="Arial" panose="020B0604020202020204" pitchFamily="34" charset="0"/>
              </a:rPr>
              <a:t>           authority</a:t>
            </a:r>
          </a:p>
          <a:p>
            <a:pPr marL="609600" indent="-609600" eaLnBrk="1" hangingPunct="1">
              <a:lnSpc>
                <a:spcPct val="80000"/>
              </a:lnSpc>
              <a:buFontTx/>
              <a:buNone/>
            </a:pPr>
            <a:r>
              <a:rPr lang="en-US" altLang="en-US" sz="2000">
                <a:cs typeface="Arial" panose="020B0604020202020204" pitchFamily="34" charset="0"/>
              </a:rPr>
              <a:t>	</a:t>
            </a:r>
            <a:endParaRPr lang="en-US" altLang="en-US" sz="2000" b="1" u="sng">
              <a:solidFill>
                <a:srgbClr val="0033CC"/>
              </a:solidFill>
            </a:endParaRPr>
          </a:p>
          <a:p>
            <a:pPr marL="609600" indent="-609600" eaLnBrk="1" hangingPunct="1">
              <a:lnSpc>
                <a:spcPct val="80000"/>
              </a:lnSpc>
              <a:buFontTx/>
              <a:buNone/>
            </a:pPr>
            <a:endParaRPr lang="en-US" altLang="en-US" sz="2800"/>
          </a:p>
        </p:txBody>
      </p:sp>
      <p:pic>
        <p:nvPicPr>
          <p:cNvPr id="60420" name="Picture 4" descr="SETC_Complete_Web">
            <a:extLst>
              <a:ext uri="{FF2B5EF4-FFF2-40B4-BE49-F238E27FC236}">
                <a16:creationId xmlns:a16="http://schemas.microsoft.com/office/drawing/2014/main" id="{F9DB83FE-1B3D-418F-AD75-EFF303E83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CC16D54-51CE-4C4A-A39C-98624CC2020C}"/>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62467" name="Rectangle 3">
            <a:extLst>
              <a:ext uri="{FF2B5EF4-FFF2-40B4-BE49-F238E27FC236}">
                <a16:creationId xmlns:a16="http://schemas.microsoft.com/office/drawing/2014/main" id="{0F10ED0C-CB50-42C3-B1EC-6870FF9A67CE}"/>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dirty="0"/>
          </a:p>
          <a:p>
            <a:pPr marL="609600" indent="-609600" eaLnBrk="1" hangingPunct="1">
              <a:buFontTx/>
              <a:buAutoNum type="arabicPeriod" startAt="4"/>
            </a:pPr>
            <a:endParaRPr lang="en-US" altLang="en-US" dirty="0"/>
          </a:p>
        </p:txBody>
      </p:sp>
      <p:sp>
        <p:nvSpPr>
          <p:cNvPr id="62468" name="Rectangle 4">
            <a:extLst>
              <a:ext uri="{FF2B5EF4-FFF2-40B4-BE49-F238E27FC236}">
                <a16:creationId xmlns:a16="http://schemas.microsoft.com/office/drawing/2014/main" id="{BBFC9352-48D2-4CDA-B677-9583CDCC6E2A}"/>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62469" name="Rectangle 5">
            <a:extLst>
              <a:ext uri="{FF2B5EF4-FFF2-40B4-BE49-F238E27FC236}">
                <a16:creationId xmlns:a16="http://schemas.microsoft.com/office/drawing/2014/main" id="{243B99B5-70A2-4AEE-BAFA-351ED38EA03A}"/>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Basic Business Contracts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In negotiating a contract for an information system, healthcare organizations should: </a:t>
            </a:r>
          </a:p>
          <a:p>
            <a:pPr eaLnBrk="1" hangingPunct="1">
              <a:buFontTx/>
              <a:buNone/>
            </a:pPr>
            <a:r>
              <a:rPr lang="en-US" altLang="en-US" sz="1800" dirty="0">
                <a:cs typeface="Arial" panose="020B0604020202020204" pitchFamily="34" charset="0"/>
              </a:rPr>
              <a:t>	a. Form a negotiating team and utilize legal counsel. </a:t>
            </a:r>
          </a:p>
          <a:p>
            <a:pPr eaLnBrk="1" hangingPunct="1">
              <a:buFontTx/>
              <a:buNone/>
            </a:pPr>
            <a:r>
              <a:rPr lang="en-US" altLang="en-US" sz="1800" dirty="0">
                <a:cs typeface="Arial" panose="020B0604020202020204" pitchFamily="34" charset="0"/>
              </a:rPr>
              <a:t>	b. Use the standard contract provided by the system vendor. </a:t>
            </a:r>
          </a:p>
          <a:p>
            <a:pPr eaLnBrk="1" hangingPunct="1">
              <a:buFontTx/>
              <a:buNone/>
            </a:pPr>
            <a:r>
              <a:rPr lang="en-US" altLang="en-US" sz="1800" dirty="0">
                <a:cs typeface="Arial" panose="020B0604020202020204" pitchFamily="34" charset="0"/>
              </a:rPr>
              <a:t>	c. Employ a consultant from among a list provided by the vendor. </a:t>
            </a:r>
          </a:p>
          <a:p>
            <a:pPr eaLnBrk="1" hangingPunct="1">
              <a:buFontTx/>
              <a:buNone/>
            </a:pPr>
            <a:r>
              <a:rPr lang="en-US" altLang="en-US" sz="1800" dirty="0">
                <a:cs typeface="Arial" panose="020B0604020202020204" pitchFamily="34" charset="0"/>
              </a:rPr>
              <a:t>	d. Use a cost-plus contract to maximize flexibility in system design.</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62470" name="Picture 6" descr="SETC_Complete_Web">
            <a:extLst>
              <a:ext uri="{FF2B5EF4-FFF2-40B4-BE49-F238E27FC236}">
                <a16:creationId xmlns:a16="http://schemas.microsoft.com/office/drawing/2014/main" id="{2557EB90-2158-47BA-B29E-178112CE5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CC16D54-51CE-4C4A-A39C-98624CC2020C}"/>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62467" name="Rectangle 3">
            <a:extLst>
              <a:ext uri="{FF2B5EF4-FFF2-40B4-BE49-F238E27FC236}">
                <a16:creationId xmlns:a16="http://schemas.microsoft.com/office/drawing/2014/main" id="{0F10ED0C-CB50-42C3-B1EC-6870FF9A67CE}"/>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dirty="0"/>
          </a:p>
          <a:p>
            <a:pPr marL="609600" indent="-609600" eaLnBrk="1" hangingPunct="1">
              <a:buFontTx/>
              <a:buAutoNum type="arabicPeriod" startAt="4"/>
            </a:pPr>
            <a:endParaRPr lang="en-US" altLang="en-US" dirty="0"/>
          </a:p>
        </p:txBody>
      </p:sp>
      <p:sp>
        <p:nvSpPr>
          <p:cNvPr id="62468" name="Rectangle 4">
            <a:extLst>
              <a:ext uri="{FF2B5EF4-FFF2-40B4-BE49-F238E27FC236}">
                <a16:creationId xmlns:a16="http://schemas.microsoft.com/office/drawing/2014/main" id="{BBFC9352-48D2-4CDA-B677-9583CDCC6E2A}"/>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62469" name="Rectangle 5">
            <a:extLst>
              <a:ext uri="{FF2B5EF4-FFF2-40B4-BE49-F238E27FC236}">
                <a16:creationId xmlns:a16="http://schemas.microsoft.com/office/drawing/2014/main" id="{243B99B5-70A2-4AEE-BAFA-351ED38EA03A}"/>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Basic Business Contracts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In negotiating a contract for an information system, healthcare organizations should: </a:t>
            </a:r>
          </a:p>
          <a:p>
            <a:pPr eaLnBrk="1" hangingPunct="1">
              <a:buFontTx/>
              <a:buNone/>
            </a:pPr>
            <a:r>
              <a:rPr lang="en-US" altLang="en-US" sz="1800" dirty="0">
                <a:cs typeface="Arial" panose="020B0604020202020204" pitchFamily="34" charset="0"/>
              </a:rPr>
              <a:t>	a. </a:t>
            </a:r>
            <a:r>
              <a:rPr lang="en-US" altLang="en-US" sz="1800" b="1" dirty="0">
                <a:solidFill>
                  <a:srgbClr val="00B050"/>
                </a:solidFill>
                <a:cs typeface="Arial" panose="020B0604020202020204" pitchFamily="34" charset="0"/>
              </a:rPr>
              <a:t>Form a negotiating team and utilize legal counsel. </a:t>
            </a:r>
          </a:p>
          <a:p>
            <a:pPr eaLnBrk="1" hangingPunct="1">
              <a:buFontTx/>
              <a:buNone/>
            </a:pPr>
            <a:r>
              <a:rPr lang="en-US" altLang="en-US" sz="1800" dirty="0">
                <a:cs typeface="Arial" panose="020B0604020202020204" pitchFamily="34" charset="0"/>
              </a:rPr>
              <a:t>	b. Use the standard contract provided by the system vendor. </a:t>
            </a:r>
          </a:p>
          <a:p>
            <a:pPr eaLnBrk="1" hangingPunct="1">
              <a:buFontTx/>
              <a:buNone/>
            </a:pPr>
            <a:r>
              <a:rPr lang="en-US" altLang="en-US" sz="1800" dirty="0">
                <a:cs typeface="Arial" panose="020B0604020202020204" pitchFamily="34" charset="0"/>
              </a:rPr>
              <a:t>	c. Employ a consultant from among a list provided by the vendor. </a:t>
            </a:r>
          </a:p>
          <a:p>
            <a:pPr eaLnBrk="1" hangingPunct="1">
              <a:buFontTx/>
              <a:buNone/>
            </a:pPr>
            <a:r>
              <a:rPr lang="en-US" altLang="en-US" sz="1800" dirty="0">
                <a:cs typeface="Arial" panose="020B0604020202020204" pitchFamily="34" charset="0"/>
              </a:rPr>
              <a:t>	d. Use a cost-plus contract to maximize flexibility in system design.</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62470" name="Picture 6" descr="SETC_Complete_Web">
            <a:extLst>
              <a:ext uri="{FF2B5EF4-FFF2-40B4-BE49-F238E27FC236}">
                <a16:creationId xmlns:a16="http://schemas.microsoft.com/office/drawing/2014/main" id="{2557EB90-2158-47BA-B29E-178112CE5F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96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022DEBC9-A00F-47B5-901F-40D1DE233A20}"/>
              </a:ext>
            </a:extLst>
          </p:cNvPr>
          <p:cNvSpPr>
            <a:spLocks noGrp="1" noChangeArrowheads="1"/>
          </p:cNvSpPr>
          <p:nvPr>
            <p:ph type="title"/>
          </p:nvPr>
        </p:nvSpPr>
        <p:spPr bwMode="auto">
          <a:xfrm>
            <a:off x="457200" y="1219200"/>
            <a:ext cx="8229600" cy="5334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64515" name="Rectangle 3">
            <a:extLst>
              <a:ext uri="{FF2B5EF4-FFF2-40B4-BE49-F238E27FC236}">
                <a16:creationId xmlns:a16="http://schemas.microsoft.com/office/drawing/2014/main" id="{9E68A82A-C7D8-42DC-AC14-0F79C4B6CCD1}"/>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64516" name="Picture 4" descr="SETC_Complete_Web">
            <a:extLst>
              <a:ext uri="{FF2B5EF4-FFF2-40B4-BE49-F238E27FC236}">
                <a16:creationId xmlns:a16="http://schemas.microsoft.com/office/drawing/2014/main" id="{86730C47-061D-4F9D-8127-E0C99891A5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7" name="Text Box 6">
            <a:extLst>
              <a:ext uri="{FF2B5EF4-FFF2-40B4-BE49-F238E27FC236}">
                <a16:creationId xmlns:a16="http://schemas.microsoft.com/office/drawing/2014/main" id="{BFD7AE89-06B5-44E4-BB35-E1E0AFC7D1F2}"/>
              </a:ext>
            </a:extLst>
          </p:cNvPr>
          <p:cNvSpPr txBox="1">
            <a:spLocks noChangeArrowheads="1"/>
          </p:cNvSpPr>
          <p:nvPr/>
        </p:nvSpPr>
        <p:spPr bwMode="auto">
          <a:xfrm>
            <a:off x="457200" y="1905000"/>
            <a:ext cx="8534400" cy="464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dirty="0">
                <a:solidFill>
                  <a:srgbClr val="990000"/>
                </a:solidFill>
              </a:rPr>
              <a:t>Learning Objective</a:t>
            </a:r>
            <a:r>
              <a:rPr lang="en-US" altLang="en-US" sz="2800" dirty="0">
                <a:solidFill>
                  <a:srgbClr val="990000"/>
                </a:solidFill>
              </a:rPr>
              <a:t>: </a:t>
            </a:r>
          </a:p>
          <a:p>
            <a:pPr eaLnBrk="1" hangingPunct="1">
              <a:spcBef>
                <a:spcPct val="0"/>
              </a:spcBef>
              <a:buFontTx/>
              <a:buNone/>
            </a:pPr>
            <a:endParaRPr lang="en-US" altLang="en-US" sz="800" b="1" dirty="0"/>
          </a:p>
          <a:p>
            <a:pPr eaLnBrk="1" hangingPunct="1">
              <a:spcBef>
                <a:spcPct val="0"/>
              </a:spcBef>
              <a:buFontTx/>
              <a:buAutoNum type="arabicPeriod" startAt="3"/>
            </a:pPr>
            <a:r>
              <a:rPr lang="en-US" altLang="en-US" sz="2400" b="1" dirty="0"/>
              <a:t>  Business Plan Development and Implementation</a:t>
            </a:r>
          </a:p>
          <a:p>
            <a:pPr eaLnBrk="1" hangingPunct="1">
              <a:spcBef>
                <a:spcPct val="0"/>
              </a:spcBef>
              <a:buFontTx/>
              <a:buNone/>
            </a:pPr>
            <a:r>
              <a:rPr lang="en-US" altLang="en-US" sz="2400" b="1" dirty="0"/>
              <a:t>       </a:t>
            </a:r>
            <a:r>
              <a:rPr lang="en-US" altLang="en-US" sz="2400" dirty="0"/>
              <a:t>(e.g., a business plan serves as a vital communications</a:t>
            </a:r>
          </a:p>
          <a:p>
            <a:pPr eaLnBrk="1" hangingPunct="1">
              <a:spcBef>
                <a:spcPct val="0"/>
              </a:spcBef>
              <a:buFontTx/>
              <a:buNone/>
            </a:pPr>
            <a:r>
              <a:rPr lang="en-US" altLang="en-US" sz="2400" dirty="0"/>
              <a:t>       and planning tool to channel efforts for a particular</a:t>
            </a:r>
          </a:p>
          <a:p>
            <a:pPr eaLnBrk="1" hangingPunct="1">
              <a:spcBef>
                <a:spcPct val="0"/>
              </a:spcBef>
              <a:buFontTx/>
              <a:buNone/>
            </a:pPr>
            <a:r>
              <a:rPr lang="en-US" altLang="en-US" sz="2400" dirty="0"/>
              <a:t>       project or initiative; business planning process includes</a:t>
            </a:r>
          </a:p>
          <a:p>
            <a:pPr eaLnBrk="1" hangingPunct="1">
              <a:spcBef>
                <a:spcPct val="0"/>
              </a:spcBef>
              <a:buFontTx/>
              <a:buNone/>
            </a:pPr>
            <a:r>
              <a:rPr lang="en-US" altLang="en-US" sz="2400" dirty="0"/>
              <a:t>       four steps: (1) </a:t>
            </a:r>
            <a:r>
              <a:rPr lang="en-US" altLang="en-US" sz="2400" u="sng" dirty="0"/>
              <a:t>assess</a:t>
            </a:r>
            <a:r>
              <a:rPr lang="en-US" altLang="en-US" sz="2400" dirty="0"/>
              <a:t> your current situation, (2) </a:t>
            </a:r>
            <a:r>
              <a:rPr lang="en-US" altLang="en-US" sz="2400" u="sng" dirty="0"/>
              <a:t>decide</a:t>
            </a:r>
            <a:r>
              <a:rPr lang="en-US" altLang="en-US" sz="2400" dirty="0"/>
              <a:t> </a:t>
            </a:r>
          </a:p>
          <a:p>
            <a:pPr eaLnBrk="1" hangingPunct="1">
              <a:spcBef>
                <a:spcPct val="0"/>
              </a:spcBef>
              <a:buFontTx/>
              <a:buNone/>
            </a:pPr>
            <a:r>
              <a:rPr lang="en-US" altLang="en-US" sz="2400" dirty="0"/>
              <a:t>       </a:t>
            </a:r>
            <a:r>
              <a:rPr lang="en-US" altLang="en-US" sz="2400" u="sng" dirty="0"/>
              <a:t>what you want to accomplish </a:t>
            </a:r>
            <a:r>
              <a:rPr lang="en-US" altLang="en-US" sz="2400" dirty="0"/>
              <a:t>by drafting your objectives, </a:t>
            </a:r>
          </a:p>
          <a:p>
            <a:pPr eaLnBrk="1" hangingPunct="1">
              <a:spcBef>
                <a:spcPct val="0"/>
              </a:spcBef>
              <a:buFontTx/>
              <a:buNone/>
            </a:pPr>
            <a:r>
              <a:rPr lang="en-US" altLang="en-US" sz="2400" dirty="0"/>
              <a:t>       (3) ensure all have input into the process and (4) discuss </a:t>
            </a:r>
          </a:p>
          <a:p>
            <a:pPr eaLnBrk="1" hangingPunct="1">
              <a:spcBef>
                <a:spcPct val="0"/>
              </a:spcBef>
              <a:buFontTx/>
              <a:buNone/>
            </a:pPr>
            <a:r>
              <a:rPr lang="en-US" altLang="en-US" sz="2400" dirty="0"/>
              <a:t>       whether your business planning process is </a:t>
            </a:r>
            <a:r>
              <a:rPr lang="en-US" altLang="en-US" sz="2400" u="sng" dirty="0"/>
              <a:t>meeting</a:t>
            </a:r>
            <a:r>
              <a:rPr lang="en-US" altLang="en-US" sz="2400" dirty="0"/>
              <a:t> </a:t>
            </a:r>
          </a:p>
          <a:p>
            <a:pPr eaLnBrk="1" hangingPunct="1">
              <a:spcBef>
                <a:spcPct val="0"/>
              </a:spcBef>
              <a:buFontTx/>
              <a:buNone/>
            </a:pPr>
            <a:r>
              <a:rPr lang="en-US" altLang="en-US" sz="2400" dirty="0"/>
              <a:t>       </a:t>
            </a:r>
            <a:r>
              <a:rPr lang="en-US" altLang="en-US" sz="2400" u="sng" dirty="0"/>
              <a:t>objectives</a:t>
            </a:r>
            <a:r>
              <a:rPr lang="en-US" altLang="en-US" sz="2400" dirty="0"/>
              <a:t>)</a:t>
            </a:r>
          </a:p>
          <a:p>
            <a:pPr eaLnBrk="1" hangingPunct="1">
              <a:spcBef>
                <a:spcPct val="0"/>
              </a:spcBef>
              <a:buFontTx/>
              <a:buNone/>
            </a:pPr>
            <a:endParaRPr lang="en-US" altLang="en-US" sz="1000" dirty="0"/>
          </a:p>
          <a:p>
            <a:pPr eaLnBrk="1" hangingPunct="1">
              <a:buFontTx/>
              <a:buNone/>
            </a:pPr>
            <a:endParaRPr lang="en-US" altLang="en-US" sz="1800" u="sng" dirty="0">
              <a:solidFill>
                <a:srgbClr val="0033CC"/>
              </a:solidFill>
            </a:endParaRPr>
          </a:p>
          <a:p>
            <a:pPr eaLnBrk="1" hangingPunct="1">
              <a:spcBef>
                <a:spcPct val="0"/>
              </a:spcBef>
              <a:buFontTx/>
              <a:buNone/>
            </a:pPr>
            <a:r>
              <a:rPr lang="en-US" altLang="en-US" sz="1200" dirty="0"/>
              <a: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A328E294-C00E-44B2-AF3E-530278DF8A7D}"/>
              </a:ext>
            </a:extLst>
          </p:cNvPr>
          <p:cNvSpPr>
            <a:spLocks noGrp="1" noChangeArrowheads="1"/>
          </p:cNvSpPr>
          <p:nvPr>
            <p:ph type="title"/>
          </p:nvPr>
        </p:nvSpPr>
        <p:spPr bwMode="auto">
          <a:xfrm>
            <a:off x="6096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66563" name="Rectangle 3">
            <a:extLst>
              <a:ext uri="{FF2B5EF4-FFF2-40B4-BE49-F238E27FC236}">
                <a16:creationId xmlns:a16="http://schemas.microsoft.com/office/drawing/2014/main" id="{4CF87388-A458-48A4-A066-6BE50FCBECA7}"/>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66564" name="Picture 4" descr="SETC_Complete_Web">
            <a:extLst>
              <a:ext uri="{FF2B5EF4-FFF2-40B4-BE49-F238E27FC236}">
                <a16:creationId xmlns:a16="http://schemas.microsoft.com/office/drawing/2014/main" id="{BAFA1BA5-0E68-4319-9151-A0595DDB9F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65" name="Text Box 5">
            <a:extLst>
              <a:ext uri="{FF2B5EF4-FFF2-40B4-BE49-F238E27FC236}">
                <a16:creationId xmlns:a16="http://schemas.microsoft.com/office/drawing/2014/main" id="{F8B6B3FB-F7DC-4AA1-AE03-6E1FF566011B}"/>
              </a:ext>
            </a:extLst>
          </p:cNvPr>
          <p:cNvSpPr txBox="1">
            <a:spLocks noChangeArrowheads="1"/>
          </p:cNvSpPr>
          <p:nvPr/>
        </p:nvSpPr>
        <p:spPr bwMode="auto">
          <a:xfrm>
            <a:off x="685800" y="1905000"/>
            <a:ext cx="8001000"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dirty="0">
                <a:solidFill>
                  <a:srgbClr val="990000"/>
                </a:solidFill>
              </a:rPr>
              <a:t>Learning Objective</a:t>
            </a:r>
            <a:r>
              <a:rPr lang="en-US" altLang="en-US" sz="2800" dirty="0">
                <a:solidFill>
                  <a:srgbClr val="990000"/>
                </a:solidFill>
              </a:rPr>
              <a:t>: </a:t>
            </a:r>
          </a:p>
          <a:p>
            <a:pPr eaLnBrk="1" hangingPunct="1">
              <a:spcBef>
                <a:spcPct val="0"/>
              </a:spcBef>
              <a:buFontTx/>
              <a:buNone/>
            </a:pPr>
            <a:endParaRPr lang="en-US" altLang="en-US" sz="900" b="1" dirty="0"/>
          </a:p>
          <a:p>
            <a:pPr eaLnBrk="1" hangingPunct="1">
              <a:spcBef>
                <a:spcPct val="0"/>
              </a:spcBef>
              <a:buFontTx/>
              <a:buAutoNum type="arabicPeriod" startAt="3"/>
            </a:pPr>
            <a:r>
              <a:rPr lang="en-US" altLang="en-US" sz="2800" b="1" dirty="0"/>
              <a:t> Business Plan Development and</a:t>
            </a:r>
          </a:p>
          <a:p>
            <a:pPr eaLnBrk="1" hangingPunct="1">
              <a:spcBef>
                <a:spcPct val="0"/>
              </a:spcBef>
              <a:buFontTx/>
              <a:buNone/>
            </a:pPr>
            <a:r>
              <a:rPr lang="en-US" altLang="en-US" sz="2800" b="1" dirty="0"/>
              <a:t>      Implementation</a:t>
            </a:r>
            <a:r>
              <a:rPr lang="en-US" altLang="en-US" sz="1800" dirty="0"/>
              <a:t> </a:t>
            </a:r>
            <a:r>
              <a:rPr lang="en-US" altLang="en-US" sz="2400" dirty="0"/>
              <a:t>continued……</a:t>
            </a:r>
          </a:p>
          <a:p>
            <a:pPr lvl="1" eaLnBrk="1" hangingPunct="1">
              <a:spcBef>
                <a:spcPct val="0"/>
              </a:spcBef>
              <a:buFontTx/>
              <a:buChar char="•"/>
            </a:pPr>
            <a:r>
              <a:rPr lang="en-US" altLang="en-US" sz="1800" dirty="0"/>
              <a:t>An integrated set of strategies to achieve the mission</a:t>
            </a:r>
          </a:p>
          <a:p>
            <a:pPr lvl="1" eaLnBrk="1" hangingPunct="1">
              <a:spcBef>
                <a:spcPct val="0"/>
              </a:spcBef>
              <a:buFontTx/>
              <a:buChar char="•"/>
            </a:pPr>
            <a:r>
              <a:rPr lang="en-US" altLang="en-US" sz="1800" dirty="0"/>
              <a:t>Develop each strategy as a multiyear plan for a set of process with specific objectives, overseen by a senior management team.</a:t>
            </a:r>
          </a:p>
          <a:p>
            <a:pPr lvl="2" eaLnBrk="1" hangingPunct="1">
              <a:spcBef>
                <a:spcPct val="0"/>
              </a:spcBef>
            </a:pPr>
            <a:r>
              <a:rPr lang="en-US" altLang="en-US" sz="1800" dirty="0"/>
              <a:t>Contribution of the strategy to the mission and stakeholder needs</a:t>
            </a:r>
          </a:p>
          <a:p>
            <a:pPr lvl="2" eaLnBrk="1" hangingPunct="1">
              <a:spcBef>
                <a:spcPct val="0"/>
              </a:spcBef>
            </a:pPr>
            <a:r>
              <a:rPr lang="en-US" altLang="en-US" sz="1800" dirty="0"/>
              <a:t>Specific, quantitative goals</a:t>
            </a:r>
          </a:p>
          <a:p>
            <a:pPr lvl="2" eaLnBrk="1" hangingPunct="1">
              <a:spcBef>
                <a:spcPct val="0"/>
              </a:spcBef>
            </a:pPr>
            <a:r>
              <a:rPr lang="en-US" altLang="en-US" sz="1800" dirty="0"/>
              <a:t>Identify resources</a:t>
            </a:r>
          </a:p>
          <a:p>
            <a:pPr lvl="2" eaLnBrk="1" hangingPunct="1">
              <a:spcBef>
                <a:spcPct val="0"/>
              </a:spcBef>
            </a:pPr>
            <a:r>
              <a:rPr lang="en-US" altLang="en-US" sz="1800" dirty="0"/>
              <a:t>Establish accountability</a:t>
            </a:r>
          </a:p>
          <a:p>
            <a:pPr eaLnBrk="1" hangingPunct="1">
              <a:spcBef>
                <a:spcPct val="0"/>
              </a:spcBef>
              <a:buFontTx/>
              <a:buNone/>
            </a:pPr>
            <a:endParaRPr lang="en-US" alt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8E5C7D7F-1457-4AF8-954B-64289F0EA323}"/>
              </a:ext>
            </a:extLst>
          </p:cNvPr>
          <p:cNvSpPr>
            <a:spLocks noGrp="1" noChangeArrowheads="1"/>
          </p:cNvSpPr>
          <p:nvPr>
            <p:ph type="title"/>
          </p:nvPr>
        </p:nvSpPr>
        <p:spPr bwMode="auto">
          <a:xfrm>
            <a:off x="6096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68611" name="Rectangle 3">
            <a:extLst>
              <a:ext uri="{FF2B5EF4-FFF2-40B4-BE49-F238E27FC236}">
                <a16:creationId xmlns:a16="http://schemas.microsoft.com/office/drawing/2014/main" id="{446A52A3-B952-4939-943A-BD016B6202FF}"/>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68612" name="Picture 4" descr="SETC_Complete_Web">
            <a:extLst>
              <a:ext uri="{FF2B5EF4-FFF2-40B4-BE49-F238E27FC236}">
                <a16:creationId xmlns:a16="http://schemas.microsoft.com/office/drawing/2014/main" id="{A12EF698-6BF6-4FAE-BB59-CA757E608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13" name="Text Box 5">
            <a:extLst>
              <a:ext uri="{FF2B5EF4-FFF2-40B4-BE49-F238E27FC236}">
                <a16:creationId xmlns:a16="http://schemas.microsoft.com/office/drawing/2014/main" id="{DDCA952C-F91C-4E57-93BD-BF270728580D}"/>
              </a:ext>
            </a:extLst>
          </p:cNvPr>
          <p:cNvSpPr txBox="1">
            <a:spLocks noChangeArrowheads="1"/>
          </p:cNvSpPr>
          <p:nvPr/>
        </p:nvSpPr>
        <p:spPr bwMode="auto">
          <a:xfrm>
            <a:off x="685800" y="1981200"/>
            <a:ext cx="8001000" cy="361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dirty="0">
                <a:solidFill>
                  <a:srgbClr val="990000"/>
                </a:solidFill>
              </a:rPr>
              <a:t>Learning Objective</a:t>
            </a:r>
            <a:r>
              <a:rPr lang="en-US" altLang="en-US" sz="2800" dirty="0">
                <a:solidFill>
                  <a:srgbClr val="990000"/>
                </a:solidFill>
              </a:rPr>
              <a:t>: </a:t>
            </a:r>
          </a:p>
          <a:p>
            <a:pPr eaLnBrk="1" hangingPunct="1">
              <a:spcBef>
                <a:spcPct val="0"/>
              </a:spcBef>
              <a:buFontTx/>
              <a:buNone/>
            </a:pPr>
            <a:endParaRPr lang="en-US" altLang="en-US" sz="900" b="1" dirty="0"/>
          </a:p>
          <a:p>
            <a:pPr eaLnBrk="1" hangingPunct="1">
              <a:spcBef>
                <a:spcPct val="0"/>
              </a:spcBef>
              <a:buFontTx/>
              <a:buAutoNum type="arabicPeriod" startAt="3"/>
            </a:pPr>
            <a:r>
              <a:rPr lang="en-US" altLang="en-US" sz="2800" b="1" dirty="0"/>
              <a:t> Business Plan Development and</a:t>
            </a:r>
          </a:p>
          <a:p>
            <a:pPr eaLnBrk="1" hangingPunct="1">
              <a:spcBef>
                <a:spcPct val="0"/>
              </a:spcBef>
              <a:buFontTx/>
              <a:buNone/>
            </a:pPr>
            <a:r>
              <a:rPr lang="en-US" altLang="en-US" sz="2800" b="1" dirty="0"/>
              <a:t>      Implementation</a:t>
            </a:r>
            <a:r>
              <a:rPr lang="en-US" altLang="en-US" sz="1800" dirty="0"/>
              <a:t> </a:t>
            </a:r>
            <a:r>
              <a:rPr lang="en-US" altLang="en-US" sz="2400" dirty="0"/>
              <a:t>continued……</a:t>
            </a:r>
          </a:p>
          <a:p>
            <a:pPr lvl="1" eaLnBrk="1" hangingPunct="1">
              <a:spcBef>
                <a:spcPct val="0"/>
              </a:spcBef>
              <a:buFontTx/>
              <a:buChar char="•"/>
            </a:pPr>
            <a:r>
              <a:rPr lang="en-US" altLang="en-US" sz="1800" dirty="0"/>
              <a:t>Develop each strategy as a multiyear plan for a set of process with specific objectives, overseen by a senior management team (cont.)</a:t>
            </a:r>
          </a:p>
          <a:p>
            <a:pPr lvl="2" eaLnBrk="1" hangingPunct="1">
              <a:spcBef>
                <a:spcPct val="0"/>
              </a:spcBef>
            </a:pPr>
            <a:r>
              <a:rPr lang="en-US" altLang="en-US" sz="1800" dirty="0"/>
              <a:t>Timetable and interim checkpoints</a:t>
            </a:r>
          </a:p>
          <a:p>
            <a:pPr lvl="2" eaLnBrk="1" hangingPunct="1">
              <a:spcBef>
                <a:spcPct val="0"/>
              </a:spcBef>
            </a:pPr>
            <a:r>
              <a:rPr lang="en-US" altLang="en-US" sz="1800" dirty="0"/>
              <a:t>Evaluation of risks and contingency plans</a:t>
            </a:r>
          </a:p>
          <a:p>
            <a:pPr lvl="1" eaLnBrk="1" hangingPunct="1">
              <a:spcBef>
                <a:spcPct val="0"/>
              </a:spcBef>
              <a:buFontTx/>
              <a:buChar char="•"/>
            </a:pPr>
            <a:r>
              <a:rPr lang="en-US" altLang="en-US" sz="1800" dirty="0"/>
              <a:t>Appropriate application of a business plan is </a:t>
            </a:r>
            <a:r>
              <a:rPr lang="en-US" altLang="en-US" sz="1800" u="sng" dirty="0"/>
              <a:t>Service Line Development</a:t>
            </a:r>
            <a:r>
              <a:rPr lang="en-US" altLang="en-US" sz="1800" dirty="0"/>
              <a:t>:  coordinated programs of care for groups of diseases that require similar knowledge, treatment approaches and resources</a:t>
            </a:r>
            <a:endParaRPr lang="en-US" altLang="en-US" sz="1200" dirty="0"/>
          </a:p>
          <a:p>
            <a:pPr eaLnBrk="1" hangingPunct="1">
              <a:spcBef>
                <a:spcPct val="0"/>
              </a:spcBef>
              <a:buFontTx/>
              <a:buNone/>
            </a:pPr>
            <a:endParaRPr lang="en-US" alt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CB5000A-132A-466F-9BBD-08E3040E2AD8}"/>
              </a:ext>
            </a:extLst>
          </p:cNvPr>
          <p:cNvSpPr>
            <a:spLocks noGrp="1" noChangeArrowheads="1"/>
          </p:cNvSpPr>
          <p:nvPr>
            <p:ph type="title"/>
          </p:nvPr>
        </p:nvSpPr>
        <p:spPr bwMode="auto">
          <a:xfrm>
            <a:off x="609600" y="12192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70659" name="Rectangle 3">
            <a:extLst>
              <a:ext uri="{FF2B5EF4-FFF2-40B4-BE49-F238E27FC236}">
                <a16:creationId xmlns:a16="http://schemas.microsoft.com/office/drawing/2014/main" id="{9931ED7E-DCAC-4F4E-BD85-499F657EF536}"/>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70660" name="Picture 4" descr="SETC_Complete_Web">
            <a:extLst>
              <a:ext uri="{FF2B5EF4-FFF2-40B4-BE49-F238E27FC236}">
                <a16:creationId xmlns:a16="http://schemas.microsoft.com/office/drawing/2014/main" id="{6674F22C-7E61-40D6-B4B7-904E59F868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661" name="Text Box 5">
            <a:extLst>
              <a:ext uri="{FF2B5EF4-FFF2-40B4-BE49-F238E27FC236}">
                <a16:creationId xmlns:a16="http://schemas.microsoft.com/office/drawing/2014/main" id="{2A3C41BD-9EDE-460B-A611-949448F3429C}"/>
              </a:ext>
            </a:extLst>
          </p:cNvPr>
          <p:cNvSpPr txBox="1">
            <a:spLocks noChangeArrowheads="1"/>
          </p:cNvSpPr>
          <p:nvPr/>
        </p:nvSpPr>
        <p:spPr bwMode="auto">
          <a:xfrm>
            <a:off x="685800" y="1905000"/>
            <a:ext cx="8001000"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900" b="1"/>
          </a:p>
          <a:p>
            <a:pPr eaLnBrk="1" hangingPunct="1">
              <a:spcBef>
                <a:spcPct val="0"/>
              </a:spcBef>
              <a:buFontTx/>
              <a:buAutoNum type="arabicPeriod" startAt="3"/>
            </a:pPr>
            <a:r>
              <a:rPr lang="en-US" altLang="en-US" sz="2800" b="1"/>
              <a:t> Business Plan Development and</a:t>
            </a:r>
          </a:p>
          <a:p>
            <a:pPr eaLnBrk="1" hangingPunct="1">
              <a:spcBef>
                <a:spcPct val="0"/>
              </a:spcBef>
              <a:buFontTx/>
              <a:buNone/>
            </a:pPr>
            <a:r>
              <a:rPr lang="en-US" altLang="en-US" sz="2800" b="1"/>
              <a:t>      Implementation</a:t>
            </a:r>
            <a:r>
              <a:rPr lang="en-US" altLang="en-US" sz="1800"/>
              <a:t> </a:t>
            </a:r>
            <a:r>
              <a:rPr lang="en-US" altLang="en-US" sz="2400"/>
              <a:t>continued……</a:t>
            </a:r>
          </a:p>
          <a:p>
            <a:pPr lvl="1" eaLnBrk="1" hangingPunct="1">
              <a:spcBef>
                <a:spcPct val="0"/>
              </a:spcBef>
              <a:buFontTx/>
              <a:buChar char="•"/>
            </a:pPr>
            <a:r>
              <a:rPr lang="en-US" altLang="en-US" sz="1800"/>
              <a:t>Service Line Development:  coordinated programs of care for groups of diseases that require similar knowledge, treatment approaches and resources</a:t>
            </a:r>
          </a:p>
          <a:p>
            <a:pPr lvl="2" eaLnBrk="1" hangingPunct="1">
              <a:spcBef>
                <a:spcPct val="0"/>
              </a:spcBef>
            </a:pPr>
            <a:r>
              <a:rPr lang="en-US" altLang="en-US" sz="1800"/>
              <a:t>Clinical support services (ER, OR, Lab, etc)</a:t>
            </a:r>
          </a:p>
          <a:p>
            <a:pPr lvl="2" eaLnBrk="1" hangingPunct="1">
              <a:spcBef>
                <a:spcPct val="0"/>
              </a:spcBef>
            </a:pPr>
            <a:r>
              <a:rPr lang="en-US" altLang="en-US" sz="1800"/>
              <a:t>Accountability centers responsible for specific parts of the strategy, creating quantitative goals, resource needs and timetables</a:t>
            </a:r>
          </a:p>
          <a:p>
            <a:pPr lvl="1" eaLnBrk="1" hangingPunct="1">
              <a:spcBef>
                <a:spcPct val="0"/>
              </a:spcBef>
              <a:buFontTx/>
              <a:buChar char="•"/>
            </a:pPr>
            <a:r>
              <a:rPr lang="en-US" altLang="en-US" sz="1800"/>
              <a:t>Keeping an eye on identified metrics; refine as needed</a:t>
            </a:r>
          </a:p>
          <a:p>
            <a:pPr lvl="1" eaLnBrk="1" hangingPunct="1">
              <a:spcBef>
                <a:spcPct val="0"/>
              </a:spcBef>
              <a:buFontTx/>
              <a:buChar char="•"/>
            </a:pPr>
            <a:endParaRPr lang="en-US" altLang="en-US" sz="1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CE90A103-22F1-4456-AE9E-2639CE3FE86E}"/>
              </a:ext>
            </a:extLst>
          </p:cNvPr>
          <p:cNvSpPr>
            <a:spLocks noGrp="1" noChangeArrowheads="1"/>
          </p:cNvSpPr>
          <p:nvPr>
            <p:ph type="title"/>
          </p:nvPr>
        </p:nvSpPr>
        <p:spPr bwMode="auto">
          <a:xfrm>
            <a:off x="6096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72707" name="Rectangle 3">
            <a:extLst>
              <a:ext uri="{FF2B5EF4-FFF2-40B4-BE49-F238E27FC236}">
                <a16:creationId xmlns:a16="http://schemas.microsoft.com/office/drawing/2014/main" id="{39725398-8C05-4407-8DDE-DA3741CCC3EF}"/>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72708" name="Picture 4" descr="SETC_Complete_Web">
            <a:extLst>
              <a:ext uri="{FF2B5EF4-FFF2-40B4-BE49-F238E27FC236}">
                <a16:creationId xmlns:a16="http://schemas.microsoft.com/office/drawing/2014/main" id="{B7D28CFF-C1B9-4A29-9C68-18216D4E9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709" name="Text Box 5">
            <a:extLst>
              <a:ext uri="{FF2B5EF4-FFF2-40B4-BE49-F238E27FC236}">
                <a16:creationId xmlns:a16="http://schemas.microsoft.com/office/drawing/2014/main" id="{F267F6F3-DC4B-4981-AF50-0E0136C7374A}"/>
              </a:ext>
            </a:extLst>
          </p:cNvPr>
          <p:cNvSpPr txBox="1">
            <a:spLocks noChangeArrowheads="1"/>
          </p:cNvSpPr>
          <p:nvPr/>
        </p:nvSpPr>
        <p:spPr bwMode="auto">
          <a:xfrm>
            <a:off x="1143000" y="2209800"/>
            <a:ext cx="723900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900" b="1"/>
          </a:p>
          <a:p>
            <a:pPr eaLnBrk="1" hangingPunct="1">
              <a:spcBef>
                <a:spcPct val="0"/>
              </a:spcBef>
              <a:buFontTx/>
              <a:buAutoNum type="arabicPeriod" startAt="3"/>
            </a:pPr>
            <a:r>
              <a:rPr lang="en-US" altLang="en-US" sz="2800" b="1"/>
              <a:t> Business Plan Development and</a:t>
            </a:r>
          </a:p>
          <a:p>
            <a:pPr eaLnBrk="1" hangingPunct="1">
              <a:spcBef>
                <a:spcPct val="0"/>
              </a:spcBef>
              <a:buFontTx/>
              <a:buNone/>
            </a:pPr>
            <a:r>
              <a:rPr lang="en-US" altLang="en-US" sz="2800" b="1"/>
              <a:t>      Implementation</a:t>
            </a:r>
            <a:r>
              <a:rPr lang="en-US" altLang="en-US" sz="1800"/>
              <a:t> </a:t>
            </a:r>
            <a:r>
              <a:rPr lang="en-US" altLang="en-US" sz="2400"/>
              <a:t>continued……</a:t>
            </a:r>
          </a:p>
          <a:p>
            <a:pPr lvl="1" eaLnBrk="1" hangingPunct="1">
              <a:spcBef>
                <a:spcPct val="0"/>
              </a:spcBef>
              <a:buFontTx/>
              <a:buChar char="•"/>
            </a:pPr>
            <a:r>
              <a:rPr lang="en-US" altLang="en-US" sz="2400"/>
              <a:t>Promote continuous improvement</a:t>
            </a:r>
          </a:p>
          <a:p>
            <a:pPr lvl="2" eaLnBrk="1" hangingPunct="1">
              <a:spcBef>
                <a:spcPct val="0"/>
              </a:spcBef>
            </a:pPr>
            <a:r>
              <a:rPr lang="en-US" altLang="en-US"/>
              <a:t>Measurement and Benchmarking</a:t>
            </a:r>
          </a:p>
          <a:p>
            <a:pPr lvl="2" eaLnBrk="1" hangingPunct="1">
              <a:spcBef>
                <a:spcPct val="0"/>
              </a:spcBef>
            </a:pPr>
            <a:r>
              <a:rPr lang="en-US" altLang="en-US"/>
              <a:t>Customer Orientation</a:t>
            </a:r>
          </a:p>
          <a:p>
            <a:pPr lvl="2" eaLnBrk="1" hangingPunct="1">
              <a:spcBef>
                <a:spcPct val="0"/>
              </a:spcBef>
            </a:pPr>
            <a:r>
              <a:rPr lang="en-US" altLang="en-US"/>
              <a:t>Worker Empowerment</a:t>
            </a:r>
          </a:p>
          <a:p>
            <a:pPr eaLnBrk="1" hangingPunct="1">
              <a:buFontTx/>
              <a:buNone/>
            </a:pPr>
            <a:endParaRPr lang="en-US" altLang="en-US" sz="1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AE8CE016-2B27-4BB4-9BB3-D8FA6EC7FBF8}"/>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74755" name="Rectangle 3">
            <a:extLst>
              <a:ext uri="{FF2B5EF4-FFF2-40B4-BE49-F238E27FC236}">
                <a16:creationId xmlns:a16="http://schemas.microsoft.com/office/drawing/2014/main" id="{1A24A111-7B78-4A2A-AFC8-02A6B6BB1324}"/>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74756" name="Rectangle 4">
            <a:extLst>
              <a:ext uri="{FF2B5EF4-FFF2-40B4-BE49-F238E27FC236}">
                <a16:creationId xmlns:a16="http://schemas.microsoft.com/office/drawing/2014/main" id="{B6492375-325E-42A8-99AE-72D2641324C2}"/>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74757" name="Rectangle 5">
            <a:extLst>
              <a:ext uri="{FF2B5EF4-FFF2-40B4-BE49-F238E27FC236}">
                <a16:creationId xmlns:a16="http://schemas.microsoft.com/office/drawing/2014/main" id="{6C9DB233-7216-43DA-9607-58C4A448BCEC}"/>
              </a:ext>
            </a:extLst>
          </p:cNvPr>
          <p:cNvSpPr>
            <a:spLocks noChangeArrowheads="1"/>
          </p:cNvSpPr>
          <p:nvPr/>
        </p:nvSpPr>
        <p:spPr bwMode="auto">
          <a:xfrm>
            <a:off x="381000" y="1828800"/>
            <a:ext cx="8382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Business Plan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300" b="1" i="1" dirty="0">
                <a:cs typeface="Arial" panose="020B0604020202020204" pitchFamily="34" charset="0"/>
              </a:rPr>
              <a:t>Before submission of the annual business plan to the  governing authority, the plan should be developed by: </a:t>
            </a:r>
            <a:r>
              <a:rPr lang="en-US" altLang="en-US" sz="2400" b="1" dirty="0">
                <a:cs typeface="Arial" panose="020B0604020202020204" pitchFamily="34" charset="0"/>
              </a:rPr>
              <a:t> </a:t>
            </a:r>
          </a:p>
          <a:p>
            <a:pPr eaLnBrk="1" hangingPunct="1">
              <a:buFontTx/>
              <a:buNone/>
            </a:pPr>
            <a:r>
              <a:rPr lang="en-US" altLang="en-US" sz="1800" dirty="0">
                <a:cs typeface="Arial" panose="020B0604020202020204" pitchFamily="34" charset="0"/>
              </a:rPr>
              <a:t>a. Recommendations from the finance committee, on the basis of its estimate of income for the budget year. </a:t>
            </a:r>
          </a:p>
          <a:p>
            <a:pPr eaLnBrk="1" hangingPunct="1">
              <a:buFontTx/>
              <a:buNone/>
            </a:pPr>
            <a:r>
              <a:rPr lang="en-US" altLang="en-US" sz="1800" dirty="0">
                <a:cs typeface="Arial" panose="020B0604020202020204" pitchFamily="34" charset="0"/>
              </a:rPr>
              <a:t>b. The heads of the profit centers, considering each center's anticipated revenues and expenses, with the CEO collating. </a:t>
            </a:r>
          </a:p>
          <a:p>
            <a:pPr eaLnBrk="1" hangingPunct="1">
              <a:buFontTx/>
              <a:buNone/>
            </a:pPr>
            <a:r>
              <a:rPr lang="en-US" altLang="en-US" sz="1800" dirty="0">
                <a:cs typeface="Arial" panose="020B0604020202020204" pitchFamily="34" charset="0"/>
              </a:rPr>
              <a:t>c. Key executives, after receiving recommendations from the head of operating divisions. </a:t>
            </a:r>
          </a:p>
          <a:p>
            <a:pPr eaLnBrk="1" hangingPunct="1">
              <a:buFontTx/>
              <a:buNone/>
            </a:pPr>
            <a:r>
              <a:rPr lang="en-US" altLang="en-US" sz="1800" dirty="0">
                <a:cs typeface="Arial" panose="020B0604020202020204" pitchFamily="34" charset="0"/>
              </a:rPr>
              <a:t>d. The heads of the operating divisions, with the CEO collating</a:t>
            </a:r>
            <a:r>
              <a:rPr lang="en-US" altLang="en-US" sz="2400" b="1" dirty="0">
                <a:cs typeface="Arial" panose="020B0604020202020204" pitchFamily="34" charset="0"/>
              </a:rPr>
              <a:t>	  </a:t>
            </a:r>
          </a:p>
          <a:p>
            <a:pPr eaLnBrk="1" hangingPunct="1">
              <a:buFontTx/>
              <a:buNone/>
            </a:pPr>
            <a:endParaRPr lang="en-US" altLang="en-US" sz="500" dirty="0"/>
          </a:p>
        </p:txBody>
      </p:sp>
      <p:pic>
        <p:nvPicPr>
          <p:cNvPr id="74758" name="Picture 6" descr="SETC_Complete_Web">
            <a:extLst>
              <a:ext uri="{FF2B5EF4-FFF2-40B4-BE49-F238E27FC236}">
                <a16:creationId xmlns:a16="http://schemas.microsoft.com/office/drawing/2014/main" id="{260CB119-5DAF-4BD3-9201-22597F679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AE8CE016-2B27-4BB4-9BB3-D8FA6EC7FBF8}"/>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74755" name="Rectangle 3">
            <a:extLst>
              <a:ext uri="{FF2B5EF4-FFF2-40B4-BE49-F238E27FC236}">
                <a16:creationId xmlns:a16="http://schemas.microsoft.com/office/drawing/2014/main" id="{1A24A111-7B78-4A2A-AFC8-02A6B6BB1324}"/>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74756" name="Rectangle 4">
            <a:extLst>
              <a:ext uri="{FF2B5EF4-FFF2-40B4-BE49-F238E27FC236}">
                <a16:creationId xmlns:a16="http://schemas.microsoft.com/office/drawing/2014/main" id="{B6492375-325E-42A8-99AE-72D2641324C2}"/>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74757" name="Rectangle 5">
            <a:extLst>
              <a:ext uri="{FF2B5EF4-FFF2-40B4-BE49-F238E27FC236}">
                <a16:creationId xmlns:a16="http://schemas.microsoft.com/office/drawing/2014/main" id="{6C9DB233-7216-43DA-9607-58C4A448BCEC}"/>
              </a:ext>
            </a:extLst>
          </p:cNvPr>
          <p:cNvSpPr>
            <a:spLocks noChangeArrowheads="1"/>
          </p:cNvSpPr>
          <p:nvPr/>
        </p:nvSpPr>
        <p:spPr bwMode="auto">
          <a:xfrm>
            <a:off x="381000" y="1828800"/>
            <a:ext cx="8382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Business Plan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300" b="1" i="1" dirty="0">
                <a:cs typeface="Arial" panose="020B0604020202020204" pitchFamily="34" charset="0"/>
              </a:rPr>
              <a:t>Before submission of the annual business plan to the  governing authority, the plan should be developed by: </a:t>
            </a:r>
            <a:r>
              <a:rPr lang="en-US" altLang="en-US" sz="2400" b="1" dirty="0">
                <a:cs typeface="Arial" panose="020B0604020202020204" pitchFamily="34" charset="0"/>
              </a:rPr>
              <a:t> </a:t>
            </a:r>
          </a:p>
          <a:p>
            <a:pPr eaLnBrk="1" hangingPunct="1">
              <a:buFontTx/>
              <a:buNone/>
            </a:pPr>
            <a:r>
              <a:rPr lang="en-US" altLang="en-US" sz="1800" dirty="0">
                <a:cs typeface="Arial" panose="020B0604020202020204" pitchFamily="34" charset="0"/>
              </a:rPr>
              <a:t>a. Recommendations from the finance committee, on the basis of its estimate of income for the budget year. </a:t>
            </a:r>
          </a:p>
          <a:p>
            <a:pPr eaLnBrk="1" hangingPunct="1">
              <a:buFontTx/>
              <a:buNone/>
            </a:pPr>
            <a:r>
              <a:rPr lang="en-US" altLang="en-US" sz="1800" dirty="0">
                <a:cs typeface="Arial" panose="020B0604020202020204" pitchFamily="34" charset="0"/>
              </a:rPr>
              <a:t>b. The heads of the profit centers, considering each center's anticipated revenues and expenses, with the CEO collating. </a:t>
            </a:r>
          </a:p>
          <a:p>
            <a:pPr eaLnBrk="1" hangingPunct="1">
              <a:buFontTx/>
              <a:buNone/>
            </a:pPr>
            <a:r>
              <a:rPr lang="en-US" altLang="en-US" sz="1800" dirty="0">
                <a:cs typeface="Arial" panose="020B0604020202020204" pitchFamily="34" charset="0"/>
              </a:rPr>
              <a:t>c. </a:t>
            </a:r>
            <a:r>
              <a:rPr lang="en-US" altLang="en-US" sz="1800" b="1" dirty="0">
                <a:solidFill>
                  <a:srgbClr val="00B050"/>
                </a:solidFill>
                <a:cs typeface="Arial" panose="020B0604020202020204" pitchFamily="34" charset="0"/>
              </a:rPr>
              <a:t>Key executives, after receiving recommendations from the head of operating divisions. </a:t>
            </a:r>
          </a:p>
          <a:p>
            <a:pPr eaLnBrk="1" hangingPunct="1">
              <a:buFontTx/>
              <a:buNone/>
            </a:pPr>
            <a:r>
              <a:rPr lang="en-US" altLang="en-US" sz="1800" dirty="0">
                <a:cs typeface="Arial" panose="020B0604020202020204" pitchFamily="34" charset="0"/>
              </a:rPr>
              <a:t>d. The heads of the operating divisions, with the CEO collating</a:t>
            </a:r>
            <a:r>
              <a:rPr lang="en-US" altLang="en-US" sz="2400" b="1" dirty="0">
                <a:cs typeface="Arial" panose="020B0604020202020204" pitchFamily="34" charset="0"/>
              </a:rPr>
              <a:t>	  </a:t>
            </a:r>
          </a:p>
          <a:p>
            <a:pPr eaLnBrk="1" hangingPunct="1">
              <a:buFontTx/>
              <a:buNone/>
            </a:pPr>
            <a:endParaRPr lang="en-US" altLang="en-US" sz="500" dirty="0"/>
          </a:p>
        </p:txBody>
      </p:sp>
      <p:pic>
        <p:nvPicPr>
          <p:cNvPr id="74758" name="Picture 6" descr="SETC_Complete_Web">
            <a:extLst>
              <a:ext uri="{FF2B5EF4-FFF2-40B4-BE49-F238E27FC236}">
                <a16:creationId xmlns:a16="http://schemas.microsoft.com/office/drawing/2014/main" id="{260CB119-5DAF-4BD3-9201-22597F679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472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05FB4B2E-154B-4ACF-9693-59DE96BB0CE9}"/>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78851" name="Rectangle 3">
            <a:extLst>
              <a:ext uri="{FF2B5EF4-FFF2-40B4-BE49-F238E27FC236}">
                <a16:creationId xmlns:a16="http://schemas.microsoft.com/office/drawing/2014/main" id="{79FF090C-416C-4D37-800D-998256B4EBD7}"/>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78852" name="Rectangle 4">
            <a:extLst>
              <a:ext uri="{FF2B5EF4-FFF2-40B4-BE49-F238E27FC236}">
                <a16:creationId xmlns:a16="http://schemas.microsoft.com/office/drawing/2014/main" id="{7C4BE708-69B9-452B-9933-75F4E6E9E914}"/>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78853" name="Rectangle 5">
            <a:extLst>
              <a:ext uri="{FF2B5EF4-FFF2-40B4-BE49-F238E27FC236}">
                <a16:creationId xmlns:a16="http://schemas.microsoft.com/office/drawing/2014/main" id="{9A9E9F99-EC69-46F5-9C8C-5038F2AACD6F}"/>
              </a:ext>
            </a:extLst>
          </p:cNvPr>
          <p:cNvSpPr>
            <a:spLocks noChangeArrowheads="1"/>
          </p:cNvSpPr>
          <p:nvPr/>
        </p:nvSpPr>
        <p:spPr bwMode="auto">
          <a:xfrm>
            <a:off x="533400" y="1828800"/>
            <a:ext cx="8077200" cy="4379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Business Plan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The master site plan (or master facility plan) for a healthcare organization: </a:t>
            </a:r>
          </a:p>
          <a:p>
            <a:pPr eaLnBrk="1" hangingPunct="1">
              <a:buFontTx/>
              <a:buAutoNum type="alphaLcPeriod"/>
            </a:pPr>
            <a:r>
              <a:rPr lang="en-US" altLang="en-US" sz="1700" dirty="0">
                <a:cs typeface="Arial" panose="020B0604020202020204" pitchFamily="34" charset="0"/>
              </a:rPr>
              <a:t>Describes future facility needs (renovation or new construction) necessary to meet strategic and operational needs. </a:t>
            </a:r>
          </a:p>
          <a:p>
            <a:pPr eaLnBrk="1" hangingPunct="1">
              <a:buFontTx/>
              <a:buAutoNum type="alphaLcPeriod"/>
            </a:pPr>
            <a:r>
              <a:rPr lang="en-US" altLang="en-US" sz="1700" dirty="0">
                <a:cs typeface="Arial" panose="020B0604020202020204" pitchFamily="34" charset="0"/>
              </a:rPr>
              <a:t>Provides detailed design documents for all construction programs along with specific costs for each project.</a:t>
            </a:r>
          </a:p>
          <a:p>
            <a:pPr eaLnBrk="1" hangingPunct="1">
              <a:buFontTx/>
              <a:buAutoNum type="alphaLcPeriod"/>
            </a:pPr>
            <a:r>
              <a:rPr lang="en-US" altLang="en-US" sz="1700" dirty="0">
                <a:cs typeface="Arial" panose="020B0604020202020204" pitchFamily="34" charset="0"/>
              </a:rPr>
              <a:t>Must be prepared by an outside planning or architectural firm to ensure sufficient objectivity.</a:t>
            </a:r>
          </a:p>
          <a:p>
            <a:pPr eaLnBrk="1" hangingPunct="1">
              <a:buFontTx/>
              <a:buAutoNum type="alphaLcPeriod"/>
            </a:pPr>
            <a:r>
              <a:rPr lang="en-US" altLang="en-US" sz="1700" dirty="0">
                <a:cs typeface="Arial" panose="020B0604020202020204" pitchFamily="34" charset="0"/>
              </a:rPr>
              <a:t>Is necessary to ensure the organization complies with certificates of need and other regulatory requirements.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78854" name="Picture 6" descr="SETC_Complete_Web">
            <a:extLst>
              <a:ext uri="{FF2B5EF4-FFF2-40B4-BE49-F238E27FC236}">
                <a16:creationId xmlns:a16="http://schemas.microsoft.com/office/drawing/2014/main" id="{B6AE456C-2A1D-459B-AB13-24F1BD397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25356"/>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05FB4B2E-154B-4ACF-9693-59DE96BB0CE9}"/>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78851" name="Rectangle 3">
            <a:extLst>
              <a:ext uri="{FF2B5EF4-FFF2-40B4-BE49-F238E27FC236}">
                <a16:creationId xmlns:a16="http://schemas.microsoft.com/office/drawing/2014/main" id="{79FF090C-416C-4D37-800D-998256B4EBD7}"/>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78852" name="Rectangle 4">
            <a:extLst>
              <a:ext uri="{FF2B5EF4-FFF2-40B4-BE49-F238E27FC236}">
                <a16:creationId xmlns:a16="http://schemas.microsoft.com/office/drawing/2014/main" id="{7C4BE708-69B9-452B-9933-75F4E6E9E914}"/>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78853" name="Rectangle 5">
            <a:extLst>
              <a:ext uri="{FF2B5EF4-FFF2-40B4-BE49-F238E27FC236}">
                <a16:creationId xmlns:a16="http://schemas.microsoft.com/office/drawing/2014/main" id="{9A9E9F99-EC69-46F5-9C8C-5038F2AACD6F}"/>
              </a:ext>
            </a:extLst>
          </p:cNvPr>
          <p:cNvSpPr>
            <a:spLocks noChangeArrowheads="1"/>
          </p:cNvSpPr>
          <p:nvPr/>
        </p:nvSpPr>
        <p:spPr bwMode="auto">
          <a:xfrm>
            <a:off x="533400" y="1828800"/>
            <a:ext cx="8077200" cy="4379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Business Plan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The master site plan (or master facility plan) for a healthcare organization: </a:t>
            </a:r>
          </a:p>
          <a:p>
            <a:pPr eaLnBrk="1" hangingPunct="1">
              <a:buFontTx/>
              <a:buAutoNum type="alphaLcPeriod"/>
            </a:pPr>
            <a:r>
              <a:rPr lang="en-US" altLang="en-US" sz="1700" b="1" dirty="0">
                <a:solidFill>
                  <a:srgbClr val="00B050"/>
                </a:solidFill>
                <a:cs typeface="Arial" panose="020B0604020202020204" pitchFamily="34" charset="0"/>
              </a:rPr>
              <a:t>Describes future facility needs (renovation or new construction) necessary to meet strategic and operational needs. </a:t>
            </a:r>
          </a:p>
          <a:p>
            <a:pPr eaLnBrk="1" hangingPunct="1">
              <a:buFontTx/>
              <a:buAutoNum type="alphaLcPeriod"/>
            </a:pPr>
            <a:r>
              <a:rPr lang="en-US" altLang="en-US" sz="1700" dirty="0">
                <a:cs typeface="Arial" panose="020B0604020202020204" pitchFamily="34" charset="0"/>
              </a:rPr>
              <a:t>Provides detailed design documents for all construction programs along with specific costs for each project.</a:t>
            </a:r>
          </a:p>
          <a:p>
            <a:pPr eaLnBrk="1" hangingPunct="1">
              <a:buFontTx/>
              <a:buAutoNum type="alphaLcPeriod"/>
            </a:pPr>
            <a:r>
              <a:rPr lang="en-US" altLang="en-US" sz="1700" dirty="0">
                <a:cs typeface="Arial" panose="020B0604020202020204" pitchFamily="34" charset="0"/>
              </a:rPr>
              <a:t>Must be prepared by an outside planning or architectural firm to ensure sufficient objectivity.</a:t>
            </a:r>
          </a:p>
          <a:p>
            <a:pPr eaLnBrk="1" hangingPunct="1">
              <a:buFontTx/>
              <a:buAutoNum type="alphaLcPeriod"/>
            </a:pPr>
            <a:r>
              <a:rPr lang="en-US" altLang="en-US" sz="1700" dirty="0">
                <a:cs typeface="Arial" panose="020B0604020202020204" pitchFamily="34" charset="0"/>
              </a:rPr>
              <a:t>Is necessary to ensure the organization complies with certificates of need and other regulatory requirements.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78854" name="Picture 6" descr="SETC_Complete_Web">
            <a:extLst>
              <a:ext uri="{FF2B5EF4-FFF2-40B4-BE49-F238E27FC236}">
                <a16:creationId xmlns:a16="http://schemas.microsoft.com/office/drawing/2014/main" id="{B6AE456C-2A1D-459B-AB13-24F1BD397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25356"/>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68372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4ECFD839-AF20-4780-9FFF-366CE9713516}"/>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80899" name="Rectangle 3">
            <a:extLst>
              <a:ext uri="{FF2B5EF4-FFF2-40B4-BE49-F238E27FC236}">
                <a16:creationId xmlns:a16="http://schemas.microsoft.com/office/drawing/2014/main" id="{F2CD42E2-3105-486B-A8D1-EB4A40F4DB6B}"/>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80900" name="Rectangle 4">
            <a:extLst>
              <a:ext uri="{FF2B5EF4-FFF2-40B4-BE49-F238E27FC236}">
                <a16:creationId xmlns:a16="http://schemas.microsoft.com/office/drawing/2014/main" id="{8130B355-F12A-45A4-B42D-021B24E7AF30}"/>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80901" name="Rectangle 5">
            <a:extLst>
              <a:ext uri="{FF2B5EF4-FFF2-40B4-BE49-F238E27FC236}">
                <a16:creationId xmlns:a16="http://schemas.microsoft.com/office/drawing/2014/main" id="{CA9E3D43-EE62-401A-8832-7B7B594C1B74}"/>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algn="ctr" eaLnBrk="1" hangingPunct="1">
              <a:buFontTx/>
              <a:buNone/>
            </a:pPr>
            <a:r>
              <a:rPr lang="en-US" altLang="en-US" sz="2400" b="1" dirty="0">
                <a:cs typeface="Arial" panose="020B0604020202020204" pitchFamily="34" charset="0"/>
              </a:rPr>
              <a:t>	Ten Minute Break</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80902" name="Picture 6" descr="SETC_Complete_Web">
            <a:extLst>
              <a:ext uri="{FF2B5EF4-FFF2-40B4-BE49-F238E27FC236}">
                <a16:creationId xmlns:a16="http://schemas.microsoft.com/office/drawing/2014/main" id="{8523AC03-2CC2-49C4-B631-69B1F2F7C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F77BE2DB-4408-497E-8D19-D3F892AC8DCB}"/>
              </a:ext>
            </a:extLst>
          </p:cNvPr>
          <p:cNvSpPr>
            <a:spLocks noGrp="1" noChangeArrowheads="1"/>
          </p:cNvSpPr>
          <p:nvPr>
            <p:ph type="title"/>
          </p:nvPr>
        </p:nvSpPr>
        <p:spPr bwMode="auto">
          <a:xfrm>
            <a:off x="457200" y="11430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82947" name="Rectangle 3">
            <a:extLst>
              <a:ext uri="{FF2B5EF4-FFF2-40B4-BE49-F238E27FC236}">
                <a16:creationId xmlns:a16="http://schemas.microsoft.com/office/drawing/2014/main" id="{9DCC70C2-8DD3-462E-B000-C3C7D513DBDC}"/>
              </a:ext>
            </a:extLst>
          </p:cNvPr>
          <p:cNvSpPr>
            <a:spLocks noGrp="1" noChangeArrowheads="1"/>
          </p:cNvSpPr>
          <p:nvPr>
            <p:ph type="body" idx="1"/>
          </p:nvPr>
        </p:nvSpPr>
        <p:spPr>
          <a:xfrm>
            <a:off x="762000" y="1828800"/>
            <a:ext cx="7696200" cy="38862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1600">
                <a:solidFill>
                  <a:srgbClr val="990000"/>
                </a:solidFill>
              </a:rPr>
              <a:t> </a:t>
            </a:r>
            <a:r>
              <a:rPr lang="en-US" altLang="en-US" sz="2800" b="1"/>
              <a:t>4.	Marketing Principles and Tools</a:t>
            </a:r>
            <a:r>
              <a:rPr lang="en-US" altLang="en-US" sz="2400"/>
              <a:t> (e.g., marketing is basically the “process of planning and executing the conception, pricing, promotion and distribution of ideas, goods and services to create exchanges that satisfy individual and organization objectives”; various marketing tools include segmentation analysis and situational assessment [often made through a SWOT analysis])</a:t>
            </a:r>
          </a:p>
          <a:p>
            <a:pPr marL="609600" indent="-609600" eaLnBrk="1" hangingPunct="1">
              <a:buFontTx/>
              <a:buNone/>
            </a:pPr>
            <a:endParaRPr lang="en-US" altLang="en-US" sz="1800"/>
          </a:p>
        </p:txBody>
      </p:sp>
      <p:pic>
        <p:nvPicPr>
          <p:cNvPr id="82948" name="Picture 4" descr="SETC_Complete_Web">
            <a:extLst>
              <a:ext uri="{FF2B5EF4-FFF2-40B4-BE49-F238E27FC236}">
                <a16:creationId xmlns:a16="http://schemas.microsoft.com/office/drawing/2014/main" id="{B2C80C9A-B7DB-4ED6-BFFA-E9BE4D4C8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E5EC9586-92D6-4832-88DF-00CD9A614163}"/>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84995" name="Rectangle 3">
            <a:extLst>
              <a:ext uri="{FF2B5EF4-FFF2-40B4-BE49-F238E27FC236}">
                <a16:creationId xmlns:a16="http://schemas.microsoft.com/office/drawing/2014/main" id="{494141A9-E65F-48ED-98B1-1105C13A7052}"/>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endParaRPr lang="en-US" altLang="en-US" sz="1800" u="sng">
              <a:solidFill>
                <a:srgbClr val="0033CC"/>
              </a:solidFill>
            </a:endParaRPr>
          </a:p>
          <a:p>
            <a:pPr marL="990600" lvl="1" indent="-533400" eaLnBrk="1" hangingPunct="1"/>
            <a:r>
              <a:rPr lang="en-US" altLang="en-US" sz="2000"/>
              <a:t>The Marketing Concept</a:t>
            </a:r>
          </a:p>
          <a:p>
            <a:pPr marL="990600" lvl="1" indent="-533400" eaLnBrk="1" hangingPunct="1"/>
            <a:r>
              <a:rPr lang="en-US" altLang="en-US" sz="2000"/>
              <a:t>Product Life Cycle</a:t>
            </a:r>
          </a:p>
          <a:p>
            <a:pPr marL="990600" lvl="1" indent="-533400" eaLnBrk="1" hangingPunct="1"/>
            <a:r>
              <a:rPr lang="en-US" altLang="en-US" sz="2000"/>
              <a:t>Market Definition</a:t>
            </a:r>
          </a:p>
          <a:p>
            <a:pPr marL="990600" lvl="1" indent="-533400" eaLnBrk="1" hangingPunct="1"/>
            <a:r>
              <a:rPr lang="en-US" altLang="en-US" sz="2000"/>
              <a:t>The Marketing Process</a:t>
            </a:r>
          </a:p>
        </p:txBody>
      </p:sp>
      <p:pic>
        <p:nvPicPr>
          <p:cNvPr id="84996" name="Picture 4" descr="SETC_Complete_Web">
            <a:extLst>
              <a:ext uri="{FF2B5EF4-FFF2-40B4-BE49-F238E27FC236}">
                <a16:creationId xmlns:a16="http://schemas.microsoft.com/office/drawing/2014/main" id="{FF473F4A-A657-4DAF-8A35-556277458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A7BB0F4-9056-4A86-87B6-B990121B364F}"/>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87043" name="Rectangle 3">
            <a:extLst>
              <a:ext uri="{FF2B5EF4-FFF2-40B4-BE49-F238E27FC236}">
                <a16:creationId xmlns:a16="http://schemas.microsoft.com/office/drawing/2014/main" id="{3AB2EAE0-F377-4FD4-8776-03AF06E71FE5}"/>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The Marketing Concept</a:t>
            </a:r>
            <a:endParaRPr lang="en-US" altLang="en-US" sz="2400"/>
          </a:p>
          <a:p>
            <a:pPr marL="990600" lvl="1" indent="-533400" eaLnBrk="1" hangingPunct="1"/>
            <a:r>
              <a:rPr lang="en-US" altLang="en-US" sz="2000"/>
              <a:t>Firms should analyze the needs of their customers and make decisions to satisfy those needs</a:t>
            </a:r>
          </a:p>
          <a:p>
            <a:pPr marL="990600" lvl="1" indent="-533400" eaLnBrk="1" hangingPunct="1"/>
            <a:r>
              <a:rPr lang="en-US" altLang="en-US" sz="2000"/>
              <a:t>Focus on customer needs BEFORE developing the product</a:t>
            </a:r>
          </a:p>
          <a:p>
            <a:pPr marL="990600" lvl="1" indent="-533400" eaLnBrk="1" hangingPunct="1"/>
            <a:r>
              <a:rPr lang="en-US" altLang="en-US" sz="2000"/>
              <a:t>Align functions of the company to focus on those needs</a:t>
            </a:r>
          </a:p>
          <a:p>
            <a:pPr marL="990600" lvl="1" indent="-533400" eaLnBrk="1" hangingPunct="1"/>
            <a:r>
              <a:rPr lang="en-US" altLang="en-US" sz="2000"/>
              <a:t>Realize a profit by successfully satisfying customers</a:t>
            </a:r>
          </a:p>
          <a:p>
            <a:pPr marL="990600" lvl="1" indent="-533400" eaLnBrk="1" hangingPunct="1"/>
            <a:endParaRPr lang="en-US" altLang="en-US" sz="2000" u="sng"/>
          </a:p>
        </p:txBody>
      </p:sp>
      <p:pic>
        <p:nvPicPr>
          <p:cNvPr id="87044" name="Picture 4" descr="SETC_Complete_Web">
            <a:extLst>
              <a:ext uri="{FF2B5EF4-FFF2-40B4-BE49-F238E27FC236}">
                <a16:creationId xmlns:a16="http://schemas.microsoft.com/office/drawing/2014/main" id="{184969BC-0CC1-44A6-ADBF-4FE143BC74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A7BB0F4-9056-4A86-87B6-B990121B364F}"/>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dirty="0">
                <a:solidFill>
                  <a:schemeClr val="accent2"/>
                </a:solidFill>
              </a:rPr>
              <a:t>MD Anderson AYA Program</a:t>
            </a:r>
          </a:p>
        </p:txBody>
      </p:sp>
      <p:pic>
        <p:nvPicPr>
          <p:cNvPr id="87044" name="Picture 4" descr="SETC_Complete_Web">
            <a:extLst>
              <a:ext uri="{FF2B5EF4-FFF2-40B4-BE49-F238E27FC236}">
                <a16:creationId xmlns:a16="http://schemas.microsoft.com/office/drawing/2014/main" id="{184969BC-0CC1-44A6-ADBF-4FE143BC74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a:extLst>
              <a:ext uri="{FF2B5EF4-FFF2-40B4-BE49-F238E27FC236}">
                <a16:creationId xmlns:a16="http://schemas.microsoft.com/office/drawing/2014/main" id="{0D557CAD-7974-D2A0-32C0-AE26D9427809}"/>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38250" y="1939676"/>
            <a:ext cx="6229350" cy="4138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229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10A81245-AAA2-4617-BC13-FEF2AE13D5AC}"/>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89091" name="Rectangle 3">
            <a:extLst>
              <a:ext uri="{FF2B5EF4-FFF2-40B4-BE49-F238E27FC236}">
                <a16:creationId xmlns:a16="http://schemas.microsoft.com/office/drawing/2014/main" id="{A622282D-D2A1-4E14-A23E-114AD28A3DEE}"/>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Product Life Cycle</a:t>
            </a:r>
            <a:endParaRPr lang="en-US" altLang="en-US" sz="2400"/>
          </a:p>
          <a:p>
            <a:pPr marL="609600" indent="-609600" eaLnBrk="1" hangingPunct="1">
              <a:buFontTx/>
              <a:buNone/>
            </a:pPr>
            <a:endParaRPr lang="en-US" altLang="en-US" sz="2400" u="sng"/>
          </a:p>
          <a:p>
            <a:pPr marL="609600" indent="-609600" eaLnBrk="1" hangingPunct="1">
              <a:buFontTx/>
              <a:buNone/>
            </a:pPr>
            <a:r>
              <a:rPr lang="en-US" altLang="en-US" sz="1800">
                <a:solidFill>
                  <a:srgbClr val="0033CC"/>
                </a:solidFill>
              </a:rPr>
              <a:t>	</a:t>
            </a:r>
          </a:p>
          <a:p>
            <a:pPr marL="609600" indent="-609600" eaLnBrk="1" hangingPunct="1">
              <a:buFontTx/>
              <a:buNone/>
            </a:pPr>
            <a:endParaRPr lang="en-US" altLang="en-US" sz="2400"/>
          </a:p>
        </p:txBody>
      </p:sp>
      <p:pic>
        <p:nvPicPr>
          <p:cNvPr id="89092" name="Picture 4" descr="SETC_Complete_Web">
            <a:extLst>
              <a:ext uri="{FF2B5EF4-FFF2-40B4-BE49-F238E27FC236}">
                <a16:creationId xmlns:a16="http://schemas.microsoft.com/office/drawing/2014/main" id="{BF06174C-8072-4F91-8A0A-A735E648B8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093" name="Picture 5" descr="lifecycle">
            <a:extLst>
              <a:ext uri="{FF2B5EF4-FFF2-40B4-BE49-F238E27FC236}">
                <a16:creationId xmlns:a16="http://schemas.microsoft.com/office/drawing/2014/main" id="{07A1CA23-D1B5-4A36-B425-4E56ACF4C2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048000"/>
            <a:ext cx="426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895DEDF4-F04D-4441-94B6-C8F16378512A}"/>
              </a:ext>
            </a:extLst>
          </p:cNvPr>
          <p:cNvSpPr>
            <a:spLocks noGrp="1" noChangeArrowheads="1"/>
          </p:cNvSpPr>
          <p:nvPr>
            <p:ph type="title"/>
          </p:nvPr>
        </p:nvSpPr>
        <p:spPr bwMode="auto">
          <a:xfrm>
            <a:off x="381000" y="11430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91139" name="Rectangle 3">
            <a:extLst>
              <a:ext uri="{FF2B5EF4-FFF2-40B4-BE49-F238E27FC236}">
                <a16:creationId xmlns:a16="http://schemas.microsoft.com/office/drawing/2014/main" id="{434FBCB2-47E3-4944-977B-712360AB7462}"/>
              </a:ext>
            </a:extLst>
          </p:cNvPr>
          <p:cNvSpPr>
            <a:spLocks noGrp="1" noChangeArrowheads="1"/>
          </p:cNvSpPr>
          <p:nvPr>
            <p:ph type="body" idx="1"/>
          </p:nvPr>
        </p:nvSpPr>
        <p:spPr>
          <a:xfrm>
            <a:off x="762000" y="17526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Market Definition</a:t>
            </a:r>
          </a:p>
          <a:p>
            <a:pPr marL="609600" indent="-609600" eaLnBrk="1" hangingPunct="1">
              <a:buFontTx/>
              <a:buNone/>
            </a:pPr>
            <a:endParaRPr lang="en-US" altLang="en-US" sz="1800" u="sng">
              <a:solidFill>
                <a:srgbClr val="0033CC"/>
              </a:solidFill>
            </a:endParaRPr>
          </a:p>
          <a:p>
            <a:pPr marL="609600" indent="-609600" eaLnBrk="1" hangingPunct="1">
              <a:buFontTx/>
              <a:buNone/>
            </a:pPr>
            <a:endParaRPr lang="en-US" altLang="en-US" sz="2400"/>
          </a:p>
        </p:txBody>
      </p:sp>
      <p:pic>
        <p:nvPicPr>
          <p:cNvPr id="91140" name="Picture 4" descr="SETC_Complete_Web">
            <a:extLst>
              <a:ext uri="{FF2B5EF4-FFF2-40B4-BE49-F238E27FC236}">
                <a16:creationId xmlns:a16="http://schemas.microsoft.com/office/drawing/2014/main" id="{63052FCB-0C51-4BCD-9E62-35EED973B3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8674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141" name="Picture 5" descr="marketdefinition">
            <a:extLst>
              <a:ext uri="{FF2B5EF4-FFF2-40B4-BE49-F238E27FC236}">
                <a16:creationId xmlns:a16="http://schemas.microsoft.com/office/drawing/2014/main" id="{97C7D878-610B-4094-A54A-BA35D0666B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895600"/>
            <a:ext cx="4876800"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0E282392-E7E1-47AF-A910-483BE2E1E9F6}"/>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93187" name="Rectangle 3">
            <a:extLst>
              <a:ext uri="{FF2B5EF4-FFF2-40B4-BE49-F238E27FC236}">
                <a16:creationId xmlns:a16="http://schemas.microsoft.com/office/drawing/2014/main" id="{546863A5-8E13-4A9D-996B-E0E3845E74D6}"/>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The Marketing Process</a:t>
            </a:r>
          </a:p>
          <a:p>
            <a:pPr marL="990600" lvl="1" indent="-533400" eaLnBrk="1" hangingPunct="1"/>
            <a:r>
              <a:rPr lang="en-US" altLang="en-US" sz="1600"/>
              <a:t>Situation Analysis</a:t>
            </a:r>
          </a:p>
          <a:p>
            <a:pPr marL="990600" lvl="1" indent="-533400" eaLnBrk="1" hangingPunct="1"/>
            <a:r>
              <a:rPr lang="en-US" altLang="en-US" sz="1600"/>
              <a:t>Marketing Strategy</a:t>
            </a:r>
          </a:p>
          <a:p>
            <a:pPr marL="990600" lvl="1" indent="-533400" eaLnBrk="1" hangingPunct="1"/>
            <a:r>
              <a:rPr lang="en-US" altLang="en-US" sz="1600"/>
              <a:t>Marketing Mix Decisions</a:t>
            </a:r>
          </a:p>
          <a:p>
            <a:pPr marL="990600" lvl="1" indent="-533400" eaLnBrk="1" hangingPunct="1"/>
            <a:r>
              <a:rPr lang="en-US" altLang="en-US" sz="1600"/>
              <a:t>Implementation and Control</a:t>
            </a:r>
          </a:p>
          <a:p>
            <a:pPr marL="609600" indent="-609600" eaLnBrk="1" hangingPunct="1">
              <a:buFontTx/>
              <a:buNone/>
            </a:pPr>
            <a:endParaRPr lang="en-US" altLang="en-US" sz="2400"/>
          </a:p>
        </p:txBody>
      </p:sp>
      <p:pic>
        <p:nvPicPr>
          <p:cNvPr id="93188" name="Picture 4" descr="SETC_Complete_Web">
            <a:extLst>
              <a:ext uri="{FF2B5EF4-FFF2-40B4-BE49-F238E27FC236}">
                <a16:creationId xmlns:a16="http://schemas.microsoft.com/office/drawing/2014/main" id="{2112AF41-5F5E-4D95-A5F4-DF599CEA7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52090827-FACA-461A-864B-A9BCEEFC4847}"/>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95235" name="Rectangle 3">
            <a:extLst>
              <a:ext uri="{FF2B5EF4-FFF2-40B4-BE49-F238E27FC236}">
                <a16:creationId xmlns:a16="http://schemas.microsoft.com/office/drawing/2014/main" id="{0F6C461D-879D-43AD-AB69-307194267F4B}"/>
              </a:ext>
            </a:extLst>
          </p:cNvPr>
          <p:cNvSpPr>
            <a:spLocks noGrp="1" noChangeArrowheads="1"/>
          </p:cNvSpPr>
          <p:nvPr>
            <p:ph type="body" idx="1"/>
          </p:nvPr>
        </p:nvSpPr>
        <p:spPr>
          <a:xfrm>
            <a:off x="762000" y="1981200"/>
            <a:ext cx="7696200" cy="38862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The Marketing Process-Situation Analysis</a:t>
            </a:r>
          </a:p>
          <a:p>
            <a:pPr marL="990600" lvl="1" indent="-533400" eaLnBrk="1" hangingPunct="1"/>
            <a:r>
              <a:rPr lang="en-US" altLang="en-US" sz="2000"/>
              <a:t>Analysis of external/internal environment</a:t>
            </a:r>
          </a:p>
          <a:p>
            <a:pPr marL="990600" lvl="1" indent="-533400" eaLnBrk="1" hangingPunct="1"/>
            <a:r>
              <a:rPr lang="en-US" altLang="en-US" sz="2000"/>
              <a:t>Should yield a summary of problems and opportunities</a:t>
            </a:r>
          </a:p>
          <a:p>
            <a:pPr marL="990600" lvl="1" indent="-533400" eaLnBrk="1" hangingPunct="1"/>
            <a:r>
              <a:rPr lang="en-US" altLang="en-US" sz="2000"/>
              <a:t>Three traditional frameworks in analysis</a:t>
            </a:r>
          </a:p>
          <a:p>
            <a:pPr marL="1371600" lvl="2" indent="-457200" eaLnBrk="1" hangingPunct="1"/>
            <a:r>
              <a:rPr lang="en-US" altLang="en-US" sz="1800" b="1"/>
              <a:t>5Cs</a:t>
            </a:r>
            <a:r>
              <a:rPr lang="en-US" altLang="en-US" sz="1800"/>
              <a:t>-Company, Customers, Competitors, Collaborators, Climate</a:t>
            </a:r>
          </a:p>
          <a:p>
            <a:pPr marL="1371600" lvl="2" indent="-457200" eaLnBrk="1" hangingPunct="1"/>
            <a:r>
              <a:rPr lang="en-US" altLang="en-US" sz="1800" b="1"/>
              <a:t>PEST</a:t>
            </a:r>
            <a:r>
              <a:rPr lang="en-US" altLang="en-US" sz="1800"/>
              <a:t>-Political, Economic, Societal, Technological</a:t>
            </a:r>
          </a:p>
          <a:p>
            <a:pPr marL="1371600" lvl="2" indent="-457200" eaLnBrk="1" hangingPunct="1"/>
            <a:r>
              <a:rPr lang="en-US" altLang="en-US" sz="1800" b="1"/>
              <a:t>SWOT</a:t>
            </a:r>
            <a:r>
              <a:rPr lang="en-US" altLang="en-US" sz="1800"/>
              <a:t>-Strengths, Opportunities, Weaknesses, Threats</a:t>
            </a:r>
          </a:p>
          <a:p>
            <a:pPr marL="609600" indent="-609600" eaLnBrk="1" hangingPunct="1">
              <a:buFontTx/>
              <a:buNone/>
            </a:pPr>
            <a:endParaRPr lang="en-US" altLang="en-US" sz="1800" u="sng">
              <a:solidFill>
                <a:srgbClr val="0033CC"/>
              </a:solidFill>
            </a:endParaRPr>
          </a:p>
          <a:p>
            <a:pPr marL="609600" indent="-609600" eaLnBrk="1" hangingPunct="1">
              <a:buFontTx/>
              <a:buNone/>
            </a:pPr>
            <a:endParaRPr lang="en-US" altLang="en-US" sz="2400"/>
          </a:p>
        </p:txBody>
      </p:sp>
      <p:pic>
        <p:nvPicPr>
          <p:cNvPr id="95236" name="Picture 4" descr="SETC_Complete_Web">
            <a:extLst>
              <a:ext uri="{FF2B5EF4-FFF2-40B4-BE49-F238E27FC236}">
                <a16:creationId xmlns:a16="http://schemas.microsoft.com/office/drawing/2014/main" id="{BFF5ED17-799C-46DE-ADD9-D9DD119E9B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9E693FE-62C1-4625-B415-D2E67764AC72}"/>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97283" name="Rectangle 3">
            <a:extLst>
              <a:ext uri="{FF2B5EF4-FFF2-40B4-BE49-F238E27FC236}">
                <a16:creationId xmlns:a16="http://schemas.microsoft.com/office/drawing/2014/main" id="{F6678CC8-5B67-4876-87B3-9F3DCB53B972}"/>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The Marketing Process-Marketing Strategy</a:t>
            </a:r>
          </a:p>
          <a:p>
            <a:pPr marL="990600" lvl="1" indent="-533400" eaLnBrk="1" hangingPunct="1"/>
            <a:r>
              <a:rPr lang="en-US" altLang="en-US" sz="1800"/>
              <a:t>Segmentation: The identification of portions of the market that are different from one another. They should be identifiable, accessible, substantial, respond to unique needs, durable</a:t>
            </a:r>
          </a:p>
          <a:p>
            <a:pPr marL="1371600" lvl="2" indent="-457200" eaLnBrk="1" hangingPunct="1"/>
            <a:r>
              <a:rPr lang="en-US" altLang="en-US" sz="1800"/>
              <a:t>Consumer markets can be segmented into geographic, demographic, psychographic (lifestyle), behavioralistic (actual behavior towards products)</a:t>
            </a:r>
          </a:p>
          <a:p>
            <a:pPr marL="1371600" lvl="2" indent="-457200" eaLnBrk="1" hangingPunct="1"/>
            <a:r>
              <a:rPr lang="en-US" altLang="en-US" sz="1800"/>
              <a:t>Industrial markets can be segmented into characteristics such as location, company type, and behavioral</a:t>
            </a:r>
          </a:p>
          <a:p>
            <a:pPr marL="990600" lvl="1" indent="-533400" eaLnBrk="1" hangingPunct="1"/>
            <a:endParaRPr lang="en-US" altLang="en-US" sz="1800" u="sng"/>
          </a:p>
          <a:p>
            <a:pPr marL="609600" indent="-609600" eaLnBrk="1" hangingPunct="1">
              <a:buFontTx/>
              <a:buNone/>
            </a:pPr>
            <a:r>
              <a:rPr lang="en-US" altLang="en-US" sz="2400"/>
              <a:t>	</a:t>
            </a:r>
          </a:p>
          <a:p>
            <a:pPr marL="609600" indent="-609600" eaLnBrk="1" hangingPunct="1">
              <a:buFontTx/>
              <a:buNone/>
            </a:pPr>
            <a:endParaRPr lang="en-US" altLang="en-US" sz="1800" u="sng">
              <a:solidFill>
                <a:srgbClr val="0033CC"/>
              </a:solidFill>
            </a:endParaRPr>
          </a:p>
          <a:p>
            <a:pPr marL="609600" indent="-609600" eaLnBrk="1" hangingPunct="1">
              <a:buFontTx/>
              <a:buNone/>
            </a:pPr>
            <a:endParaRPr lang="en-US" altLang="en-US" sz="2400"/>
          </a:p>
        </p:txBody>
      </p:sp>
      <p:pic>
        <p:nvPicPr>
          <p:cNvPr id="97284" name="Picture 4" descr="SETC_Complete_Web">
            <a:extLst>
              <a:ext uri="{FF2B5EF4-FFF2-40B4-BE49-F238E27FC236}">
                <a16:creationId xmlns:a16="http://schemas.microsoft.com/office/drawing/2014/main" id="{8E6F626E-079C-4DC3-A91E-17263F70C3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5A175B6E-CB74-4D31-93C9-DD9F186CB96B}"/>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99331" name="Rectangle 3">
            <a:extLst>
              <a:ext uri="{FF2B5EF4-FFF2-40B4-BE49-F238E27FC236}">
                <a16:creationId xmlns:a16="http://schemas.microsoft.com/office/drawing/2014/main" id="{EFADFA2D-8442-4F40-8C1D-41B4FA91A7E0}"/>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The Marketing Process-Marketing Mix Decisions</a:t>
            </a:r>
          </a:p>
          <a:p>
            <a:pPr marL="990600" lvl="1" indent="-533400" eaLnBrk="1" hangingPunct="1"/>
            <a:r>
              <a:rPr lang="en-US" altLang="en-US" sz="2000"/>
              <a:t>Product</a:t>
            </a:r>
          </a:p>
          <a:p>
            <a:pPr marL="990600" lvl="1" indent="-533400" eaLnBrk="1" hangingPunct="1"/>
            <a:r>
              <a:rPr lang="en-US" altLang="en-US" sz="2000"/>
              <a:t>Price</a:t>
            </a:r>
          </a:p>
          <a:p>
            <a:pPr marL="990600" lvl="1" indent="-533400" eaLnBrk="1" hangingPunct="1"/>
            <a:r>
              <a:rPr lang="en-US" altLang="en-US" sz="2000"/>
              <a:t>Place</a:t>
            </a:r>
          </a:p>
          <a:p>
            <a:pPr marL="990600" lvl="1" indent="-533400" eaLnBrk="1" hangingPunct="1"/>
            <a:r>
              <a:rPr lang="en-US" altLang="en-US" sz="2000"/>
              <a:t>Promotion</a:t>
            </a:r>
          </a:p>
          <a:p>
            <a:pPr marL="609600" indent="-609600" eaLnBrk="1" hangingPunct="1">
              <a:buFontTx/>
              <a:buNone/>
            </a:pPr>
            <a:r>
              <a:rPr lang="en-US" altLang="en-US" sz="2400"/>
              <a:t>	</a:t>
            </a:r>
          </a:p>
          <a:p>
            <a:pPr marL="609600" indent="-609600" eaLnBrk="1" hangingPunct="1">
              <a:buFontTx/>
              <a:buNone/>
            </a:pPr>
            <a:endParaRPr lang="en-US" altLang="en-US" sz="1800" u="sng">
              <a:solidFill>
                <a:srgbClr val="0033CC"/>
              </a:solidFill>
            </a:endParaRPr>
          </a:p>
          <a:p>
            <a:pPr marL="609600" indent="-609600" eaLnBrk="1" hangingPunct="1">
              <a:buFontTx/>
              <a:buNone/>
            </a:pPr>
            <a:endParaRPr lang="en-US" altLang="en-US" sz="2400"/>
          </a:p>
        </p:txBody>
      </p:sp>
      <p:pic>
        <p:nvPicPr>
          <p:cNvPr id="99332" name="Picture 4" descr="SETC_Complete_Web">
            <a:extLst>
              <a:ext uri="{FF2B5EF4-FFF2-40B4-BE49-F238E27FC236}">
                <a16:creationId xmlns:a16="http://schemas.microsoft.com/office/drawing/2014/main" id="{B4191531-EAD8-42B8-AB48-D30A3704B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333" name="Picture 5" descr="mix">
            <a:extLst>
              <a:ext uri="{FF2B5EF4-FFF2-40B4-BE49-F238E27FC236}">
                <a16:creationId xmlns:a16="http://schemas.microsoft.com/office/drawing/2014/main" id="{AB3B028E-23C9-4323-BB54-77CC21A11A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429000"/>
            <a:ext cx="35242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C1812379-BF12-43C8-A0A9-83C5F30F3BE9}"/>
              </a:ext>
            </a:extLst>
          </p:cNvPr>
          <p:cNvSpPr>
            <a:spLocks noGrp="1" noChangeArrowheads="1"/>
          </p:cNvSpPr>
          <p:nvPr>
            <p:ph type="title"/>
          </p:nvPr>
        </p:nvSpPr>
        <p:spPr bwMode="auto">
          <a:xfrm>
            <a:off x="381000" y="12954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01379" name="Rectangle 3">
            <a:extLst>
              <a:ext uri="{FF2B5EF4-FFF2-40B4-BE49-F238E27FC236}">
                <a16:creationId xmlns:a16="http://schemas.microsoft.com/office/drawing/2014/main" id="{BD735F20-8B73-4ABC-B5B8-4585C0723E58}"/>
              </a:ext>
            </a:extLst>
          </p:cNvPr>
          <p:cNvSpPr>
            <a:spLocks noGrp="1" noChangeArrowheads="1"/>
          </p:cNvSpPr>
          <p:nvPr>
            <p:ph type="body" idx="1"/>
          </p:nvPr>
        </p:nvSpPr>
        <p:spPr>
          <a:xfrm>
            <a:off x="762000" y="1981200"/>
            <a:ext cx="7696200" cy="3657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r>
              <a:rPr lang="en-US" altLang="en-US" sz="2800" u="sng">
                <a:solidFill>
                  <a:srgbClr val="990000"/>
                </a:solidFill>
              </a:rPr>
              <a:t>Learning Objective</a:t>
            </a:r>
            <a:r>
              <a:rPr lang="en-US" altLang="en-US" sz="2800">
                <a:solidFill>
                  <a:srgbClr val="990000"/>
                </a:solidFill>
              </a:rPr>
              <a:t>:</a:t>
            </a:r>
          </a:p>
          <a:p>
            <a:pPr marL="609600" indent="-609600" eaLnBrk="1" hangingPunct="1">
              <a:buFontTx/>
              <a:buNone/>
            </a:pPr>
            <a:r>
              <a:rPr lang="en-US" altLang="en-US" sz="800">
                <a:solidFill>
                  <a:srgbClr val="990000"/>
                </a:solidFill>
              </a:rPr>
              <a:t> </a:t>
            </a:r>
            <a:r>
              <a:rPr lang="en-US" altLang="en-US" sz="2800" b="1"/>
              <a:t>4.	Marketing Principles and Tools</a:t>
            </a:r>
            <a:r>
              <a:rPr lang="en-US" altLang="en-US" sz="2400" b="1"/>
              <a:t> </a:t>
            </a:r>
            <a:r>
              <a:rPr lang="en-US" altLang="en-US" sz="2400"/>
              <a:t>continued..</a:t>
            </a:r>
          </a:p>
          <a:p>
            <a:pPr marL="609600" indent="-609600" eaLnBrk="1" hangingPunct="1">
              <a:buFontTx/>
              <a:buNone/>
            </a:pPr>
            <a:r>
              <a:rPr lang="en-US" altLang="en-US" sz="2400"/>
              <a:t>	</a:t>
            </a:r>
            <a:r>
              <a:rPr lang="en-US" altLang="en-US" sz="2400" u="sng"/>
              <a:t>The Marketing Process-Implementation/Control</a:t>
            </a:r>
          </a:p>
          <a:p>
            <a:pPr marL="990600" lvl="1" indent="-533400" eaLnBrk="1" hangingPunct="1"/>
            <a:r>
              <a:rPr lang="en-US" altLang="en-US" sz="2000"/>
              <a:t>Markets are not static, they are dynamic</a:t>
            </a:r>
          </a:p>
          <a:p>
            <a:pPr marL="990600" lvl="1" indent="-533400" eaLnBrk="1" hangingPunct="1"/>
            <a:r>
              <a:rPr lang="en-US" altLang="en-US" sz="2000"/>
              <a:t>Adjust marketing mix to respond to changes</a:t>
            </a:r>
          </a:p>
          <a:p>
            <a:pPr marL="990600" lvl="1" indent="-533400" eaLnBrk="1" hangingPunct="1"/>
            <a:r>
              <a:rPr lang="en-US" altLang="en-US" sz="2000"/>
              <a:t>Product redesign or new product may be needed</a:t>
            </a:r>
          </a:p>
          <a:p>
            <a:pPr marL="990600" lvl="1" indent="-533400" eaLnBrk="1" hangingPunct="1"/>
            <a:r>
              <a:rPr lang="en-US" altLang="en-US" sz="2000"/>
              <a:t>Required to fulfill customer needs over the long term</a:t>
            </a:r>
          </a:p>
          <a:p>
            <a:pPr marL="609600" indent="-609600" eaLnBrk="1" hangingPunct="1">
              <a:buFontTx/>
              <a:buNone/>
            </a:pPr>
            <a:endParaRPr lang="en-US" altLang="en-US" sz="1800" u="sng">
              <a:solidFill>
                <a:srgbClr val="0033CC"/>
              </a:solidFill>
            </a:endParaRPr>
          </a:p>
          <a:p>
            <a:pPr marL="609600" indent="-609600" eaLnBrk="1" hangingPunct="1">
              <a:buFontTx/>
              <a:buNone/>
            </a:pPr>
            <a:endParaRPr lang="en-US" altLang="en-US" sz="2400"/>
          </a:p>
        </p:txBody>
      </p:sp>
      <p:pic>
        <p:nvPicPr>
          <p:cNvPr id="101380" name="Picture 4" descr="SETC_Complete_Web">
            <a:extLst>
              <a:ext uri="{FF2B5EF4-FFF2-40B4-BE49-F238E27FC236}">
                <a16:creationId xmlns:a16="http://schemas.microsoft.com/office/drawing/2014/main" id="{348642C1-D688-4E24-95D5-096223650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BD098E0-35AF-45E1-8674-A0E7A385BF0D}"/>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05475" name="Rectangle 3">
            <a:extLst>
              <a:ext uri="{FF2B5EF4-FFF2-40B4-BE49-F238E27FC236}">
                <a16:creationId xmlns:a16="http://schemas.microsoft.com/office/drawing/2014/main" id="{605F7C52-801E-462D-B793-DBA8AA329D93}"/>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dirty="0"/>
          </a:p>
          <a:p>
            <a:pPr marL="609600" indent="-609600" eaLnBrk="1" hangingPunct="1">
              <a:buFontTx/>
              <a:buAutoNum type="arabicPeriod" startAt="4"/>
            </a:pPr>
            <a:endParaRPr lang="en-US" altLang="en-US" dirty="0"/>
          </a:p>
        </p:txBody>
      </p:sp>
      <p:sp>
        <p:nvSpPr>
          <p:cNvPr id="105476" name="Rectangle 4">
            <a:extLst>
              <a:ext uri="{FF2B5EF4-FFF2-40B4-BE49-F238E27FC236}">
                <a16:creationId xmlns:a16="http://schemas.microsoft.com/office/drawing/2014/main" id="{AD2B8C8C-7694-4995-B325-EFF0FAFBF88F}"/>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05477" name="Rectangle 5">
            <a:extLst>
              <a:ext uri="{FF2B5EF4-FFF2-40B4-BE49-F238E27FC236}">
                <a16:creationId xmlns:a16="http://schemas.microsoft.com/office/drawing/2014/main" id="{441F6327-7A24-48CF-9E66-F3281F29DA40}"/>
              </a:ext>
            </a:extLst>
          </p:cNvPr>
          <p:cNvSpPr>
            <a:spLocks noChangeArrowheads="1"/>
          </p:cNvSpPr>
          <p:nvPr/>
        </p:nvSpPr>
        <p:spPr bwMode="auto">
          <a:xfrm>
            <a:off x="533400" y="1828800"/>
            <a:ext cx="80772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Marketing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Which of the following is not an example of marketing function?  </a:t>
            </a:r>
          </a:p>
          <a:p>
            <a:pPr eaLnBrk="1" hangingPunct="1">
              <a:buFontTx/>
              <a:buNone/>
            </a:pPr>
            <a:r>
              <a:rPr lang="en-US" altLang="en-US" sz="2400" b="1" dirty="0">
                <a:cs typeface="Arial" panose="020B0604020202020204" pitchFamily="34" charset="0"/>
              </a:rPr>
              <a:t>	</a:t>
            </a:r>
            <a:r>
              <a:rPr lang="en-US" altLang="en-US" sz="1800" dirty="0">
                <a:cs typeface="Arial" panose="020B0604020202020204" pitchFamily="34" charset="0"/>
              </a:rPr>
              <a:t>a. Promoting the organization </a:t>
            </a:r>
          </a:p>
          <a:p>
            <a:pPr eaLnBrk="1" hangingPunct="1">
              <a:buFontTx/>
              <a:buNone/>
            </a:pPr>
            <a:r>
              <a:rPr lang="en-US" altLang="en-US" sz="1800" dirty="0">
                <a:cs typeface="Arial" panose="020B0604020202020204" pitchFamily="34" charset="0"/>
              </a:rPr>
              <a:t>	b. Convincing patients to select the organization </a:t>
            </a:r>
          </a:p>
          <a:p>
            <a:pPr eaLnBrk="1" hangingPunct="1">
              <a:buFontTx/>
              <a:buNone/>
            </a:pPr>
            <a:r>
              <a:rPr lang="en-US" altLang="en-US" sz="1800" dirty="0">
                <a:cs typeface="Arial" panose="020B0604020202020204" pitchFamily="34" charset="0"/>
              </a:rPr>
              <a:t>	c. Managing external relationships </a:t>
            </a:r>
          </a:p>
          <a:p>
            <a:pPr eaLnBrk="1" hangingPunct="1">
              <a:buFontTx/>
              <a:buNone/>
            </a:pPr>
            <a:r>
              <a:rPr lang="en-US" altLang="en-US" sz="1800" dirty="0">
                <a:cs typeface="Arial" panose="020B0604020202020204" pitchFamily="34" charset="0"/>
              </a:rPr>
              <a:t>	d. Reviewing organizational costs</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05478" name="Picture 6" descr="SETC_Complete_Web">
            <a:extLst>
              <a:ext uri="{FF2B5EF4-FFF2-40B4-BE49-F238E27FC236}">
                <a16:creationId xmlns:a16="http://schemas.microsoft.com/office/drawing/2014/main" id="{994E2451-25B1-4F02-AA02-0CD12899E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BD098E0-35AF-45E1-8674-A0E7A385BF0D}"/>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05475" name="Rectangle 3">
            <a:extLst>
              <a:ext uri="{FF2B5EF4-FFF2-40B4-BE49-F238E27FC236}">
                <a16:creationId xmlns:a16="http://schemas.microsoft.com/office/drawing/2014/main" id="{605F7C52-801E-462D-B793-DBA8AA329D93}"/>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dirty="0"/>
          </a:p>
          <a:p>
            <a:pPr marL="609600" indent="-609600" eaLnBrk="1" hangingPunct="1">
              <a:buFontTx/>
              <a:buAutoNum type="arabicPeriod" startAt="4"/>
            </a:pPr>
            <a:endParaRPr lang="en-US" altLang="en-US" dirty="0"/>
          </a:p>
        </p:txBody>
      </p:sp>
      <p:sp>
        <p:nvSpPr>
          <p:cNvPr id="105476" name="Rectangle 4">
            <a:extLst>
              <a:ext uri="{FF2B5EF4-FFF2-40B4-BE49-F238E27FC236}">
                <a16:creationId xmlns:a16="http://schemas.microsoft.com/office/drawing/2014/main" id="{AD2B8C8C-7694-4995-B325-EFF0FAFBF88F}"/>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05477" name="Rectangle 5">
            <a:extLst>
              <a:ext uri="{FF2B5EF4-FFF2-40B4-BE49-F238E27FC236}">
                <a16:creationId xmlns:a16="http://schemas.microsoft.com/office/drawing/2014/main" id="{441F6327-7A24-48CF-9E66-F3281F29DA40}"/>
              </a:ext>
            </a:extLst>
          </p:cNvPr>
          <p:cNvSpPr>
            <a:spLocks noChangeArrowheads="1"/>
          </p:cNvSpPr>
          <p:nvPr/>
        </p:nvSpPr>
        <p:spPr bwMode="auto">
          <a:xfrm>
            <a:off x="533400" y="1828800"/>
            <a:ext cx="8077200"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Marketing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Which of the following is not an example of marketing function?  </a:t>
            </a:r>
          </a:p>
          <a:p>
            <a:pPr eaLnBrk="1" hangingPunct="1">
              <a:buFontTx/>
              <a:buNone/>
            </a:pPr>
            <a:r>
              <a:rPr lang="en-US" altLang="en-US" sz="2400" b="1" dirty="0">
                <a:cs typeface="Arial" panose="020B0604020202020204" pitchFamily="34" charset="0"/>
              </a:rPr>
              <a:t>	</a:t>
            </a:r>
            <a:r>
              <a:rPr lang="en-US" altLang="en-US" sz="1800" dirty="0">
                <a:cs typeface="Arial" panose="020B0604020202020204" pitchFamily="34" charset="0"/>
              </a:rPr>
              <a:t>a. Promoting the organization </a:t>
            </a:r>
          </a:p>
          <a:p>
            <a:pPr eaLnBrk="1" hangingPunct="1">
              <a:buFontTx/>
              <a:buNone/>
            </a:pPr>
            <a:r>
              <a:rPr lang="en-US" altLang="en-US" sz="1800" dirty="0">
                <a:cs typeface="Arial" panose="020B0604020202020204" pitchFamily="34" charset="0"/>
              </a:rPr>
              <a:t>	b. Convincing patients to select the organization </a:t>
            </a:r>
          </a:p>
          <a:p>
            <a:pPr eaLnBrk="1" hangingPunct="1">
              <a:buFontTx/>
              <a:buNone/>
            </a:pPr>
            <a:r>
              <a:rPr lang="en-US" altLang="en-US" sz="1800" dirty="0">
                <a:cs typeface="Arial" panose="020B0604020202020204" pitchFamily="34" charset="0"/>
              </a:rPr>
              <a:t>	c. Managing external relationships </a:t>
            </a:r>
          </a:p>
          <a:p>
            <a:pPr eaLnBrk="1" hangingPunct="1">
              <a:buFontTx/>
              <a:buNone/>
            </a:pPr>
            <a:r>
              <a:rPr lang="en-US" altLang="en-US" sz="1800" dirty="0">
                <a:cs typeface="Arial" panose="020B0604020202020204" pitchFamily="34" charset="0"/>
              </a:rPr>
              <a:t>	d. </a:t>
            </a:r>
            <a:r>
              <a:rPr lang="en-US" altLang="en-US" sz="1800" b="1" dirty="0">
                <a:solidFill>
                  <a:srgbClr val="00B050"/>
                </a:solidFill>
                <a:cs typeface="Arial" panose="020B0604020202020204" pitchFamily="34" charset="0"/>
              </a:rPr>
              <a:t>Reviewing organizational costs</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05478" name="Picture 6" descr="SETC_Complete_Web">
            <a:extLst>
              <a:ext uri="{FF2B5EF4-FFF2-40B4-BE49-F238E27FC236}">
                <a16:creationId xmlns:a16="http://schemas.microsoft.com/office/drawing/2014/main" id="{994E2451-25B1-4F02-AA02-0CD12899E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88525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FEB77E9A-9194-4B6E-8F29-90E6ACAFC72F}"/>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09571" name="Rectangle 3">
            <a:extLst>
              <a:ext uri="{FF2B5EF4-FFF2-40B4-BE49-F238E27FC236}">
                <a16:creationId xmlns:a16="http://schemas.microsoft.com/office/drawing/2014/main" id="{98C52FB7-4F6B-4AF7-A4F8-E30F1FEAADA9}"/>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09572" name="Rectangle 4">
            <a:extLst>
              <a:ext uri="{FF2B5EF4-FFF2-40B4-BE49-F238E27FC236}">
                <a16:creationId xmlns:a16="http://schemas.microsoft.com/office/drawing/2014/main" id="{A8C44E43-4E69-4ABC-9554-33EE20AA8E63}"/>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09573" name="Rectangle 5">
            <a:extLst>
              <a:ext uri="{FF2B5EF4-FFF2-40B4-BE49-F238E27FC236}">
                <a16:creationId xmlns:a16="http://schemas.microsoft.com/office/drawing/2014/main" id="{BCC5A2EA-E1C0-4562-8245-130964F1F557}"/>
              </a:ext>
            </a:extLst>
          </p:cNvPr>
          <p:cNvSpPr>
            <a:spLocks noChangeArrowheads="1"/>
          </p:cNvSpPr>
          <p:nvPr/>
        </p:nvSpPr>
        <p:spPr bwMode="auto">
          <a:xfrm>
            <a:off x="304800" y="1828800"/>
            <a:ext cx="8534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Marketing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200" b="1" i="1" dirty="0">
                <a:cs typeface="Arial" panose="020B0604020202020204" pitchFamily="34" charset="0"/>
              </a:rPr>
              <a:t>The volume that would be realized if each prospective consumer were to purchase a specified amount of a particular service during a defined future time frame is called: </a:t>
            </a:r>
            <a:r>
              <a:rPr lang="en-US" altLang="en-US" sz="2400" b="1" dirty="0">
                <a:cs typeface="Arial" panose="020B0604020202020204" pitchFamily="34" charset="0"/>
              </a:rPr>
              <a:t>	 </a:t>
            </a:r>
          </a:p>
          <a:p>
            <a:pPr eaLnBrk="1" hangingPunct="1">
              <a:buFontTx/>
              <a:buNone/>
            </a:pPr>
            <a:r>
              <a:rPr lang="en-US" altLang="en-US" sz="1800" dirty="0">
                <a:cs typeface="Arial" panose="020B0604020202020204" pitchFamily="34" charset="0"/>
              </a:rPr>
              <a:t>	a. A sales forecast. </a:t>
            </a:r>
          </a:p>
          <a:p>
            <a:pPr eaLnBrk="1" hangingPunct="1">
              <a:buFontTx/>
              <a:buNone/>
            </a:pPr>
            <a:r>
              <a:rPr lang="en-US" altLang="en-US" sz="1800" dirty="0">
                <a:cs typeface="Arial" panose="020B0604020202020204" pitchFamily="34" charset="0"/>
              </a:rPr>
              <a:t>	b. A market forecast. </a:t>
            </a:r>
          </a:p>
          <a:p>
            <a:pPr eaLnBrk="1" hangingPunct="1">
              <a:buFontTx/>
              <a:buNone/>
            </a:pPr>
            <a:r>
              <a:rPr lang="en-US" altLang="en-US" sz="1800" dirty="0">
                <a:cs typeface="Arial" panose="020B0604020202020204" pitchFamily="34" charset="0"/>
              </a:rPr>
              <a:t>	c. Operational capacity. </a:t>
            </a:r>
          </a:p>
          <a:p>
            <a:pPr eaLnBrk="1" hangingPunct="1">
              <a:buFontTx/>
              <a:buNone/>
            </a:pPr>
            <a:r>
              <a:rPr lang="en-US" altLang="en-US" sz="1800" dirty="0">
                <a:cs typeface="Arial" panose="020B0604020202020204" pitchFamily="34" charset="0"/>
              </a:rPr>
              <a:t>	d. Market potential.</a:t>
            </a:r>
          </a:p>
          <a:p>
            <a:pPr eaLnBrk="1" hangingPunct="1">
              <a:buFontTx/>
              <a:buNone/>
            </a:pPr>
            <a:endParaRPr lang="en-US" altLang="en-US" sz="2400"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09574" name="Picture 6" descr="SETC_Complete_Web">
            <a:extLst>
              <a:ext uri="{FF2B5EF4-FFF2-40B4-BE49-F238E27FC236}">
                <a16:creationId xmlns:a16="http://schemas.microsoft.com/office/drawing/2014/main" id="{3DE5D245-2F26-49A0-BB7F-2043E5BAA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FEB77E9A-9194-4B6E-8F29-90E6ACAFC72F}"/>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09571" name="Rectangle 3">
            <a:extLst>
              <a:ext uri="{FF2B5EF4-FFF2-40B4-BE49-F238E27FC236}">
                <a16:creationId xmlns:a16="http://schemas.microsoft.com/office/drawing/2014/main" id="{98C52FB7-4F6B-4AF7-A4F8-E30F1FEAADA9}"/>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09572" name="Rectangle 4">
            <a:extLst>
              <a:ext uri="{FF2B5EF4-FFF2-40B4-BE49-F238E27FC236}">
                <a16:creationId xmlns:a16="http://schemas.microsoft.com/office/drawing/2014/main" id="{A8C44E43-4E69-4ABC-9554-33EE20AA8E63}"/>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09573" name="Rectangle 5">
            <a:extLst>
              <a:ext uri="{FF2B5EF4-FFF2-40B4-BE49-F238E27FC236}">
                <a16:creationId xmlns:a16="http://schemas.microsoft.com/office/drawing/2014/main" id="{BCC5A2EA-E1C0-4562-8245-130964F1F557}"/>
              </a:ext>
            </a:extLst>
          </p:cNvPr>
          <p:cNvSpPr>
            <a:spLocks noChangeArrowheads="1"/>
          </p:cNvSpPr>
          <p:nvPr/>
        </p:nvSpPr>
        <p:spPr bwMode="auto">
          <a:xfrm>
            <a:off x="304800" y="1828800"/>
            <a:ext cx="8534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Marketing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200" b="1" i="1" dirty="0">
                <a:cs typeface="Arial" panose="020B0604020202020204" pitchFamily="34" charset="0"/>
              </a:rPr>
              <a:t>The volume that would be realized if each prospective consumer were to purchase a specified amount of a particular service during a defined future time frame is called: </a:t>
            </a:r>
            <a:r>
              <a:rPr lang="en-US" altLang="en-US" sz="2400" b="1" dirty="0">
                <a:cs typeface="Arial" panose="020B0604020202020204" pitchFamily="34" charset="0"/>
              </a:rPr>
              <a:t>	 </a:t>
            </a:r>
          </a:p>
          <a:p>
            <a:pPr eaLnBrk="1" hangingPunct="1">
              <a:buFontTx/>
              <a:buNone/>
            </a:pPr>
            <a:r>
              <a:rPr lang="en-US" altLang="en-US" sz="1800" dirty="0">
                <a:cs typeface="Arial" panose="020B0604020202020204" pitchFamily="34" charset="0"/>
              </a:rPr>
              <a:t>	a. A sales forecast. </a:t>
            </a:r>
          </a:p>
          <a:p>
            <a:pPr eaLnBrk="1" hangingPunct="1">
              <a:buFontTx/>
              <a:buNone/>
            </a:pPr>
            <a:r>
              <a:rPr lang="en-US" altLang="en-US" sz="1800" dirty="0">
                <a:cs typeface="Arial" panose="020B0604020202020204" pitchFamily="34" charset="0"/>
              </a:rPr>
              <a:t>	b. A market forecast. </a:t>
            </a:r>
          </a:p>
          <a:p>
            <a:pPr eaLnBrk="1" hangingPunct="1">
              <a:buFontTx/>
              <a:buNone/>
            </a:pPr>
            <a:r>
              <a:rPr lang="en-US" altLang="en-US" sz="1800" dirty="0">
                <a:cs typeface="Arial" panose="020B0604020202020204" pitchFamily="34" charset="0"/>
              </a:rPr>
              <a:t>	c. Operational capacity. </a:t>
            </a:r>
          </a:p>
          <a:p>
            <a:pPr eaLnBrk="1" hangingPunct="1">
              <a:buFontTx/>
              <a:buNone/>
            </a:pPr>
            <a:r>
              <a:rPr lang="en-US" altLang="en-US" sz="1800" dirty="0">
                <a:cs typeface="Arial" panose="020B0604020202020204" pitchFamily="34" charset="0"/>
              </a:rPr>
              <a:t>	d. </a:t>
            </a:r>
            <a:r>
              <a:rPr lang="en-US" altLang="en-US" sz="1800" b="1" dirty="0">
                <a:solidFill>
                  <a:srgbClr val="00B050"/>
                </a:solidFill>
                <a:cs typeface="Arial" panose="020B0604020202020204" pitchFamily="34" charset="0"/>
              </a:rPr>
              <a:t>Market potential</a:t>
            </a:r>
            <a:r>
              <a:rPr lang="en-US" altLang="en-US" sz="1800" dirty="0">
                <a:cs typeface="Arial" panose="020B0604020202020204" pitchFamily="34" charset="0"/>
              </a:rPr>
              <a:t>.</a:t>
            </a:r>
          </a:p>
          <a:p>
            <a:pPr eaLnBrk="1" hangingPunct="1">
              <a:buFontTx/>
              <a:buNone/>
            </a:pPr>
            <a:endParaRPr lang="en-US" altLang="en-US" sz="2400"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09574" name="Picture 6" descr="SETC_Complete_Web">
            <a:extLst>
              <a:ext uri="{FF2B5EF4-FFF2-40B4-BE49-F238E27FC236}">
                <a16:creationId xmlns:a16="http://schemas.microsoft.com/office/drawing/2014/main" id="{3DE5D245-2F26-49A0-BB7F-2043E5BAA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65820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E6E2409D-768C-4816-A150-DE6B35C666B5}"/>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11619" name="Rectangle 3">
            <a:extLst>
              <a:ext uri="{FF2B5EF4-FFF2-40B4-BE49-F238E27FC236}">
                <a16:creationId xmlns:a16="http://schemas.microsoft.com/office/drawing/2014/main" id="{26244054-48B1-498D-92CF-C1B4771B47F5}"/>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11620" name="Rectangle 4">
            <a:extLst>
              <a:ext uri="{FF2B5EF4-FFF2-40B4-BE49-F238E27FC236}">
                <a16:creationId xmlns:a16="http://schemas.microsoft.com/office/drawing/2014/main" id="{88661657-2B08-47C0-8505-444B5801E3B0}"/>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11621" name="Rectangle 5">
            <a:extLst>
              <a:ext uri="{FF2B5EF4-FFF2-40B4-BE49-F238E27FC236}">
                <a16:creationId xmlns:a16="http://schemas.microsoft.com/office/drawing/2014/main" id="{098127DB-55F3-4109-847A-A109DC789B00}"/>
              </a:ext>
            </a:extLst>
          </p:cNvPr>
          <p:cNvSpPr>
            <a:spLocks noChangeArrowheads="1"/>
          </p:cNvSpPr>
          <p:nvPr/>
        </p:nvSpPr>
        <p:spPr bwMode="auto">
          <a:xfrm>
            <a:off x="533400" y="1828800"/>
            <a:ext cx="8077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Marketing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Name the five major functions of marketing.  </a:t>
            </a:r>
            <a:r>
              <a:rPr lang="en-US" altLang="en-US" sz="2400" b="1" dirty="0">
                <a:cs typeface="Arial" panose="020B0604020202020204" pitchFamily="34" charset="0"/>
              </a:rPr>
              <a:t>	 </a:t>
            </a:r>
          </a:p>
          <a:p>
            <a:pPr eaLnBrk="1" hangingPunct="1">
              <a:buFontTx/>
              <a:buNone/>
            </a:pPr>
            <a:r>
              <a:rPr lang="en-US" altLang="en-US" sz="1800" dirty="0">
                <a:cs typeface="Arial" panose="020B0604020202020204" pitchFamily="34" charset="0"/>
              </a:rPr>
              <a:t>	a. Identifying markets, promoting the organization, recruitment of providers, managing external relationships, patient selection. </a:t>
            </a:r>
          </a:p>
          <a:p>
            <a:pPr eaLnBrk="1" hangingPunct="1">
              <a:buFontTx/>
              <a:buNone/>
            </a:pPr>
            <a:r>
              <a:rPr lang="en-US" altLang="en-US" sz="1800" dirty="0">
                <a:cs typeface="Arial" panose="020B0604020202020204" pitchFamily="34" charset="0"/>
              </a:rPr>
              <a:t>	b. Identifying markets, health promotion, managing external relationships, patient selection, attracting capable workers. </a:t>
            </a:r>
          </a:p>
          <a:p>
            <a:pPr eaLnBrk="1" hangingPunct="1">
              <a:buFontTx/>
              <a:buNone/>
            </a:pPr>
            <a:r>
              <a:rPr lang="en-US" altLang="en-US" sz="1800" dirty="0">
                <a:cs typeface="Arial" panose="020B0604020202020204" pitchFamily="34" charset="0"/>
              </a:rPr>
              <a:t>	c. Identifying markets, promoting the organization, managing external relationship, convincing patients to select the organization, attracting capable workers. </a:t>
            </a:r>
          </a:p>
          <a:p>
            <a:pPr eaLnBrk="1" hangingPunct="1">
              <a:buFontTx/>
              <a:buNone/>
            </a:pPr>
            <a:r>
              <a:rPr lang="en-US" altLang="en-US" sz="1800" dirty="0">
                <a:cs typeface="Arial" panose="020B0604020202020204" pitchFamily="34" charset="0"/>
              </a:rPr>
              <a:t>	d. Identifying markets, promoting the organization, managing external relationships, strategic planning, physician recruitment.</a:t>
            </a:r>
          </a:p>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11622" name="Picture 6" descr="SETC_Complete_Web">
            <a:extLst>
              <a:ext uri="{FF2B5EF4-FFF2-40B4-BE49-F238E27FC236}">
                <a16:creationId xmlns:a16="http://schemas.microsoft.com/office/drawing/2014/main" id="{EAEDD265-DC1B-4BF8-ACB7-EF9077624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E6E2409D-768C-4816-A150-DE6B35C666B5}"/>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111619" name="Rectangle 3">
            <a:extLst>
              <a:ext uri="{FF2B5EF4-FFF2-40B4-BE49-F238E27FC236}">
                <a16:creationId xmlns:a16="http://schemas.microsoft.com/office/drawing/2014/main" id="{26244054-48B1-498D-92CF-C1B4771B47F5}"/>
              </a:ext>
            </a:extLst>
          </p:cNvPr>
          <p:cNvSpPr>
            <a:spLocks noGrp="1" noChangeArrowheads="1"/>
          </p:cNvSpPr>
          <p:nvPr>
            <p:ph type="body" idx="1"/>
          </p:nvPr>
        </p:nvSpPr>
        <p:spPr>
          <a:xfrm>
            <a:off x="457200" y="2362200"/>
            <a:ext cx="8305800" cy="32766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a:p>
          <a:p>
            <a:pPr marL="609600" indent="-609600" eaLnBrk="1" hangingPunct="1">
              <a:buFontTx/>
              <a:buAutoNum type="arabicPeriod" startAt="4"/>
            </a:pPr>
            <a:endParaRPr lang="en-US" altLang="en-US" sz="2800"/>
          </a:p>
        </p:txBody>
      </p:sp>
      <p:sp>
        <p:nvSpPr>
          <p:cNvPr id="111620" name="Rectangle 4">
            <a:extLst>
              <a:ext uri="{FF2B5EF4-FFF2-40B4-BE49-F238E27FC236}">
                <a16:creationId xmlns:a16="http://schemas.microsoft.com/office/drawing/2014/main" id="{88661657-2B08-47C0-8505-444B5801E3B0}"/>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11621" name="Rectangle 5">
            <a:extLst>
              <a:ext uri="{FF2B5EF4-FFF2-40B4-BE49-F238E27FC236}">
                <a16:creationId xmlns:a16="http://schemas.microsoft.com/office/drawing/2014/main" id="{098127DB-55F3-4109-847A-A109DC789B00}"/>
              </a:ext>
            </a:extLst>
          </p:cNvPr>
          <p:cNvSpPr>
            <a:spLocks noChangeArrowheads="1"/>
          </p:cNvSpPr>
          <p:nvPr/>
        </p:nvSpPr>
        <p:spPr bwMode="auto">
          <a:xfrm>
            <a:off x="533400" y="1828800"/>
            <a:ext cx="8077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sz="2400" b="1" dirty="0">
                <a:cs typeface="Arial" panose="020B0604020202020204" pitchFamily="34" charset="0"/>
              </a:rPr>
              <a:t>	Marketing Knowledge Quiz:</a:t>
            </a: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r>
              <a:rPr lang="en-US" altLang="en-US" sz="2400" b="1" i="1" dirty="0">
                <a:cs typeface="Arial" panose="020B0604020202020204" pitchFamily="34" charset="0"/>
              </a:rPr>
              <a:t>Name the five major functions of marketing.  </a:t>
            </a:r>
            <a:r>
              <a:rPr lang="en-US" altLang="en-US" sz="2400" b="1" dirty="0">
                <a:cs typeface="Arial" panose="020B0604020202020204" pitchFamily="34" charset="0"/>
              </a:rPr>
              <a:t>	 </a:t>
            </a:r>
          </a:p>
          <a:p>
            <a:pPr eaLnBrk="1" hangingPunct="1">
              <a:buFontTx/>
              <a:buNone/>
            </a:pPr>
            <a:r>
              <a:rPr lang="en-US" altLang="en-US" sz="1800" dirty="0">
                <a:cs typeface="Arial" panose="020B0604020202020204" pitchFamily="34" charset="0"/>
              </a:rPr>
              <a:t>	a. Identifying markets, promoting the organization, recruitment of providers, managing external relationships, patient selection. </a:t>
            </a:r>
          </a:p>
          <a:p>
            <a:pPr eaLnBrk="1" hangingPunct="1">
              <a:buFontTx/>
              <a:buNone/>
            </a:pPr>
            <a:r>
              <a:rPr lang="en-US" altLang="en-US" sz="1800" dirty="0">
                <a:cs typeface="Arial" panose="020B0604020202020204" pitchFamily="34" charset="0"/>
              </a:rPr>
              <a:t>	b. Identifying markets, health promotion, managing external relationships, patient selection, attracting capable workers. </a:t>
            </a:r>
          </a:p>
          <a:p>
            <a:pPr eaLnBrk="1" hangingPunct="1">
              <a:buFontTx/>
              <a:buNone/>
            </a:pPr>
            <a:r>
              <a:rPr lang="en-US" altLang="en-US" sz="1800" dirty="0">
                <a:cs typeface="Arial" panose="020B0604020202020204" pitchFamily="34" charset="0"/>
              </a:rPr>
              <a:t>	c. </a:t>
            </a:r>
            <a:r>
              <a:rPr lang="en-US" altLang="en-US" sz="1800" b="1" dirty="0">
                <a:solidFill>
                  <a:srgbClr val="00B050"/>
                </a:solidFill>
                <a:cs typeface="Arial" panose="020B0604020202020204" pitchFamily="34" charset="0"/>
              </a:rPr>
              <a:t>Identifying markets, promoting the organization, managing external relationships, convincing patients to select the organization, attracting capable workers. </a:t>
            </a:r>
          </a:p>
          <a:p>
            <a:pPr eaLnBrk="1" hangingPunct="1">
              <a:buFontTx/>
              <a:buNone/>
            </a:pPr>
            <a:r>
              <a:rPr lang="en-US" altLang="en-US" sz="1800" dirty="0">
                <a:cs typeface="Arial" panose="020B0604020202020204" pitchFamily="34" charset="0"/>
              </a:rPr>
              <a:t>	d. Identifying markets, promoting the organization, managing external relationships, strategic planning, physician recruitment.</a:t>
            </a:r>
          </a:p>
          <a:p>
            <a:pPr eaLnBrk="1" hangingPunct="1">
              <a:buFontTx/>
              <a:buNone/>
            </a:pPr>
            <a:endParaRPr lang="en-US" altLang="en-US" sz="2400" b="1" dirty="0">
              <a:cs typeface="Arial" panose="020B0604020202020204" pitchFamily="34" charset="0"/>
            </a:endParaRPr>
          </a:p>
          <a:p>
            <a:pPr eaLnBrk="1" hangingPunct="1">
              <a:buFontTx/>
              <a:buNone/>
            </a:pPr>
            <a:r>
              <a:rPr lang="en-US" altLang="en-US" sz="2400" b="1" dirty="0">
                <a:cs typeface="Arial" panose="020B0604020202020204" pitchFamily="34" charset="0"/>
              </a:rPr>
              <a:t> </a:t>
            </a:r>
          </a:p>
          <a:p>
            <a:pPr eaLnBrk="1" hangingPunct="1">
              <a:buFontTx/>
              <a:buNone/>
            </a:pPr>
            <a:r>
              <a:rPr lang="en-US" altLang="en-US" sz="2400" b="1" dirty="0">
                <a:cs typeface="Arial" panose="020B0604020202020204" pitchFamily="34" charset="0"/>
              </a:rPr>
              <a:t>		  </a:t>
            </a:r>
          </a:p>
          <a:p>
            <a:pPr eaLnBrk="1" hangingPunct="1">
              <a:buFontTx/>
              <a:buNone/>
            </a:pPr>
            <a:endParaRPr lang="en-US" altLang="en-US" sz="500" dirty="0"/>
          </a:p>
        </p:txBody>
      </p:sp>
      <p:pic>
        <p:nvPicPr>
          <p:cNvPr id="111622" name="Picture 6" descr="SETC_Complete_Web">
            <a:extLst>
              <a:ext uri="{FF2B5EF4-FFF2-40B4-BE49-F238E27FC236}">
                <a16:creationId xmlns:a16="http://schemas.microsoft.com/office/drawing/2014/main" id="{EAEDD265-DC1B-4BF8-ACB7-EF9077624A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5633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63020476-53E0-46E1-9E04-19D03FE944EB}"/>
              </a:ext>
            </a:extLst>
          </p:cNvPr>
          <p:cNvSpPr>
            <a:spLocks noGrp="1" noChangeArrowheads="1"/>
          </p:cNvSpPr>
          <p:nvPr>
            <p:ph type="title"/>
          </p:nvPr>
        </p:nvSpPr>
        <p:spPr bwMode="auto">
          <a:xfrm>
            <a:off x="457200" y="11430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03427" name="Rectangle 3">
            <a:extLst>
              <a:ext uri="{FF2B5EF4-FFF2-40B4-BE49-F238E27FC236}">
                <a16:creationId xmlns:a16="http://schemas.microsoft.com/office/drawing/2014/main" id="{EFC81EE1-629F-4EFD-865F-59CB8E5E12A3}"/>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03428" name="Picture 4" descr="SETC_Complete_Web">
            <a:extLst>
              <a:ext uri="{FF2B5EF4-FFF2-40B4-BE49-F238E27FC236}">
                <a16:creationId xmlns:a16="http://schemas.microsoft.com/office/drawing/2014/main" id="{11B8AFFD-DD4D-4BEC-8541-D874934B1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29" name="Text Box 5">
            <a:extLst>
              <a:ext uri="{FF2B5EF4-FFF2-40B4-BE49-F238E27FC236}">
                <a16:creationId xmlns:a16="http://schemas.microsoft.com/office/drawing/2014/main" id="{7650B7E9-CFE9-4091-93F4-075421020D62}"/>
              </a:ext>
            </a:extLst>
          </p:cNvPr>
          <p:cNvSpPr txBox="1">
            <a:spLocks noChangeArrowheads="1"/>
          </p:cNvSpPr>
          <p:nvPr/>
        </p:nvSpPr>
        <p:spPr bwMode="auto">
          <a:xfrm>
            <a:off x="685800" y="1905000"/>
            <a:ext cx="8001000" cy="516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900" b="1"/>
          </a:p>
          <a:p>
            <a:pPr eaLnBrk="1" hangingPunct="1">
              <a:spcBef>
                <a:spcPct val="0"/>
              </a:spcBef>
              <a:buFontTx/>
              <a:buAutoNum type="arabicPeriod" startAt="5"/>
            </a:pPr>
            <a:r>
              <a:rPr lang="en-US" altLang="en-US" sz="2800" b="1"/>
              <a:t>  Public and Community Relations </a:t>
            </a:r>
            <a:r>
              <a:rPr lang="en-US" altLang="en-US" sz="2400"/>
              <a:t>(e.g., the</a:t>
            </a:r>
          </a:p>
          <a:p>
            <a:pPr eaLnBrk="1" hangingPunct="1">
              <a:spcBef>
                <a:spcPct val="0"/>
              </a:spcBef>
              <a:buFontTx/>
              <a:buNone/>
            </a:pPr>
            <a:r>
              <a:rPr lang="en-US" altLang="en-US" sz="2400"/>
              <a:t>      community’s or public’s perception can be a major  </a:t>
            </a:r>
          </a:p>
          <a:p>
            <a:pPr eaLnBrk="1" hangingPunct="1">
              <a:spcBef>
                <a:spcPct val="0"/>
              </a:spcBef>
              <a:buFontTx/>
              <a:buNone/>
            </a:pPr>
            <a:r>
              <a:rPr lang="en-US" altLang="en-US" sz="2400"/>
              <a:t>      factor in the survival of the healthcare organization; </a:t>
            </a:r>
          </a:p>
          <a:p>
            <a:pPr eaLnBrk="1" hangingPunct="1">
              <a:spcBef>
                <a:spcPct val="0"/>
              </a:spcBef>
              <a:buFontTx/>
              <a:buNone/>
            </a:pPr>
            <a:r>
              <a:rPr lang="en-US" altLang="en-US" sz="2400"/>
              <a:t>      any loss of support from the community will mean few</a:t>
            </a:r>
          </a:p>
          <a:p>
            <a:pPr eaLnBrk="1" hangingPunct="1">
              <a:spcBef>
                <a:spcPct val="0"/>
              </a:spcBef>
              <a:buFontTx/>
              <a:buNone/>
            </a:pPr>
            <a:r>
              <a:rPr lang="en-US" altLang="en-US" sz="2400"/>
              <a:t>      patients, volunteers and donor support; to enhance </a:t>
            </a:r>
          </a:p>
          <a:p>
            <a:pPr eaLnBrk="1" hangingPunct="1">
              <a:spcBef>
                <a:spcPct val="0"/>
              </a:spcBef>
              <a:buFontTx/>
              <a:buNone/>
            </a:pPr>
            <a:r>
              <a:rPr lang="en-US" altLang="en-US" sz="2400"/>
              <a:t>      public image, Chyna identifies several strategies: (1) </a:t>
            </a:r>
          </a:p>
          <a:p>
            <a:pPr eaLnBrk="1" hangingPunct="1">
              <a:spcBef>
                <a:spcPct val="0"/>
              </a:spcBef>
              <a:buFontTx/>
              <a:buNone/>
            </a:pPr>
            <a:r>
              <a:rPr lang="en-US" altLang="en-US" sz="2400"/>
              <a:t>      focus on personal interaction (improving the day-to-</a:t>
            </a:r>
          </a:p>
          <a:p>
            <a:pPr eaLnBrk="1" hangingPunct="1">
              <a:spcBef>
                <a:spcPct val="0"/>
              </a:spcBef>
              <a:buFontTx/>
              <a:buNone/>
            </a:pPr>
            <a:r>
              <a:rPr lang="en-US" altLang="en-US" sz="2400"/>
              <a:t>      day interactions between patients and caregivers), </a:t>
            </a:r>
            <a:endParaRPr lang="en-US" altLang="en-US" sz="2800" b="1"/>
          </a:p>
          <a:p>
            <a:pPr eaLnBrk="1" hangingPunct="1">
              <a:spcBef>
                <a:spcPct val="0"/>
              </a:spcBef>
              <a:buFontTx/>
              <a:buNone/>
            </a:pPr>
            <a:r>
              <a:rPr lang="en-US" altLang="en-US" sz="2800" b="1"/>
              <a:t>      </a:t>
            </a:r>
            <a:r>
              <a:rPr lang="en-US" altLang="en-US" sz="1800"/>
              <a:t> </a:t>
            </a:r>
            <a:endParaRPr lang="en-US" altLang="en-US" sz="24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276B2DF3-AF1C-4302-B72A-428B43858583}"/>
              </a:ext>
            </a:extLst>
          </p:cNvPr>
          <p:cNvSpPr>
            <a:spLocks noGrp="1" noChangeArrowheads="1"/>
          </p:cNvSpPr>
          <p:nvPr>
            <p:ph type="title"/>
          </p:nvPr>
        </p:nvSpPr>
        <p:spPr bwMode="auto">
          <a:xfrm>
            <a:off x="457200" y="9144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13667" name="Rectangle 3">
            <a:extLst>
              <a:ext uri="{FF2B5EF4-FFF2-40B4-BE49-F238E27FC236}">
                <a16:creationId xmlns:a16="http://schemas.microsoft.com/office/drawing/2014/main" id="{46C75648-9494-4BCE-81C8-DFD5B946D440}"/>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13668" name="Picture 4" descr="SETC_Complete_Web">
            <a:extLst>
              <a:ext uri="{FF2B5EF4-FFF2-40B4-BE49-F238E27FC236}">
                <a16:creationId xmlns:a16="http://schemas.microsoft.com/office/drawing/2014/main" id="{371B3F6B-0ECC-4001-8480-22417C424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669" name="Text Box 5">
            <a:extLst>
              <a:ext uri="{FF2B5EF4-FFF2-40B4-BE49-F238E27FC236}">
                <a16:creationId xmlns:a16="http://schemas.microsoft.com/office/drawing/2014/main" id="{313807F0-1F4D-4246-B627-BF14876F1C46}"/>
              </a:ext>
            </a:extLst>
          </p:cNvPr>
          <p:cNvSpPr txBox="1">
            <a:spLocks noChangeArrowheads="1"/>
          </p:cNvSpPr>
          <p:nvPr/>
        </p:nvSpPr>
        <p:spPr bwMode="auto">
          <a:xfrm>
            <a:off x="457200" y="1524000"/>
            <a:ext cx="8382000" cy="561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900" b="1"/>
          </a:p>
          <a:p>
            <a:pPr eaLnBrk="1" hangingPunct="1">
              <a:spcBef>
                <a:spcPct val="0"/>
              </a:spcBef>
              <a:buFontTx/>
              <a:buAutoNum type="arabicPeriod" startAt="5"/>
            </a:pPr>
            <a:r>
              <a:rPr lang="en-US" altLang="en-US" sz="2400" b="1"/>
              <a:t>  Public and Community Relations</a:t>
            </a:r>
            <a:r>
              <a:rPr lang="en-US" altLang="en-US" sz="2800" b="1"/>
              <a:t> </a:t>
            </a:r>
            <a:r>
              <a:rPr lang="en-US" altLang="en-US" sz="2200"/>
              <a:t>continued…. (2)</a:t>
            </a:r>
          </a:p>
          <a:p>
            <a:pPr eaLnBrk="1" hangingPunct="1">
              <a:spcBef>
                <a:spcPct val="0"/>
              </a:spcBef>
              <a:buFontTx/>
              <a:buNone/>
            </a:pPr>
            <a:r>
              <a:rPr lang="en-US" altLang="en-US" sz="2200"/>
              <a:t>      enhance employee morale (paying attention to job </a:t>
            </a:r>
          </a:p>
          <a:p>
            <a:pPr eaLnBrk="1" hangingPunct="1">
              <a:spcBef>
                <a:spcPct val="0"/>
              </a:spcBef>
              <a:buFontTx/>
              <a:buNone/>
            </a:pPr>
            <a:r>
              <a:rPr lang="en-US" altLang="en-US" sz="2200"/>
              <a:t>      satisfaction issues so that employees have a positive attitude</a:t>
            </a:r>
          </a:p>
          <a:p>
            <a:pPr eaLnBrk="1" hangingPunct="1">
              <a:spcBef>
                <a:spcPct val="0"/>
              </a:spcBef>
              <a:buFontTx/>
              <a:buNone/>
            </a:pPr>
            <a:r>
              <a:rPr lang="en-US" altLang="en-US" sz="2200"/>
              <a:t>      about their jobs that, in turn, is conveyed to patients), (3) </a:t>
            </a:r>
          </a:p>
          <a:p>
            <a:pPr eaLnBrk="1" hangingPunct="1">
              <a:spcBef>
                <a:spcPct val="0"/>
              </a:spcBef>
              <a:buFontTx/>
              <a:buNone/>
            </a:pPr>
            <a:r>
              <a:rPr lang="en-US" altLang="en-US" sz="2200"/>
              <a:t>      connect with the community (e.g., conducting health education</a:t>
            </a:r>
          </a:p>
          <a:p>
            <a:pPr eaLnBrk="1" hangingPunct="1">
              <a:spcBef>
                <a:spcPct val="0"/>
              </a:spcBef>
              <a:buFontTx/>
              <a:buNone/>
            </a:pPr>
            <a:r>
              <a:rPr lang="en-US" altLang="en-US" sz="2200"/>
              <a:t>      programs at community sites, having a dedicated hotline for </a:t>
            </a:r>
          </a:p>
          <a:p>
            <a:pPr eaLnBrk="1" hangingPunct="1">
              <a:spcBef>
                <a:spcPct val="0"/>
              </a:spcBef>
              <a:buFontTx/>
              <a:buNone/>
            </a:pPr>
            <a:r>
              <a:rPr lang="en-US" altLang="en-US" sz="2200"/>
              <a:t>      patients to express their concerns and holding public forums </a:t>
            </a:r>
          </a:p>
          <a:p>
            <a:pPr eaLnBrk="1" hangingPunct="1">
              <a:spcBef>
                <a:spcPct val="0"/>
              </a:spcBef>
              <a:buFontTx/>
              <a:buNone/>
            </a:pPr>
            <a:r>
              <a:rPr lang="en-US" altLang="en-US" sz="2200"/>
              <a:t>      where community members can interact with organization</a:t>
            </a:r>
          </a:p>
          <a:p>
            <a:pPr eaLnBrk="1" hangingPunct="1">
              <a:spcBef>
                <a:spcPct val="0"/>
              </a:spcBef>
              <a:buFontTx/>
              <a:buNone/>
            </a:pPr>
            <a:r>
              <a:rPr lang="en-US" altLang="en-US" sz="2200"/>
              <a:t>      leaders</a:t>
            </a:r>
            <a:r>
              <a:rPr lang="en-US" altLang="en-US" sz="2200" b="1"/>
              <a:t> </a:t>
            </a:r>
            <a:r>
              <a:rPr lang="en-US" altLang="en-US" sz="2200"/>
              <a:t>and (4) work with the media (e.g., sending out regular </a:t>
            </a:r>
          </a:p>
          <a:p>
            <a:pPr eaLnBrk="1" hangingPunct="1">
              <a:spcBef>
                <a:spcPct val="0"/>
              </a:spcBef>
              <a:buFontTx/>
              <a:buNone/>
            </a:pPr>
            <a:r>
              <a:rPr lang="en-US" altLang="en-US" sz="2200"/>
              <a:t>      news releases and newsletters, or having members of the </a:t>
            </a:r>
          </a:p>
          <a:p>
            <a:pPr eaLnBrk="1" hangingPunct="1">
              <a:spcBef>
                <a:spcPct val="0"/>
              </a:spcBef>
              <a:buFontTx/>
              <a:buNone/>
            </a:pPr>
            <a:r>
              <a:rPr lang="en-US" altLang="en-US" sz="2200"/>
              <a:t>      media sit on advisory panels)</a:t>
            </a:r>
            <a:r>
              <a:rPr lang="en-US" altLang="en-US" sz="2800" b="1"/>
              <a:t>     </a:t>
            </a:r>
            <a:r>
              <a:rPr lang="en-US" altLang="en-US" sz="1800"/>
              <a:t> </a:t>
            </a:r>
            <a:endParaRPr lang="en-US" altLang="en-US" sz="24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a:p>
            <a:pPr eaLnBrk="1" hangingPunct="1">
              <a:spcBef>
                <a:spcPct val="0"/>
              </a:spcBef>
              <a:buFontTx/>
              <a:buNone/>
            </a:pPr>
            <a:endParaRPr lang="en-US" altLang="en-US" sz="12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0E38F254-B78A-41AA-8D0D-9027C67DE30F}"/>
              </a:ext>
            </a:extLst>
          </p:cNvPr>
          <p:cNvSpPr>
            <a:spLocks noGrp="1" noChangeArrowheads="1"/>
          </p:cNvSpPr>
          <p:nvPr>
            <p:ph type="title"/>
          </p:nvPr>
        </p:nvSpPr>
        <p:spPr bwMode="auto">
          <a:xfrm>
            <a:off x="457200" y="10668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15715" name="Rectangle 3">
            <a:extLst>
              <a:ext uri="{FF2B5EF4-FFF2-40B4-BE49-F238E27FC236}">
                <a16:creationId xmlns:a16="http://schemas.microsoft.com/office/drawing/2014/main" id="{E5349E13-A173-456C-A7EB-9E7F4AFA074B}"/>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15716" name="Picture 4" descr="SETC_Complete_Web">
            <a:extLst>
              <a:ext uri="{FF2B5EF4-FFF2-40B4-BE49-F238E27FC236}">
                <a16:creationId xmlns:a16="http://schemas.microsoft.com/office/drawing/2014/main" id="{C96B2A34-078C-44B3-A9E2-4226B6A99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5717" name="Text Box 5">
            <a:extLst>
              <a:ext uri="{FF2B5EF4-FFF2-40B4-BE49-F238E27FC236}">
                <a16:creationId xmlns:a16="http://schemas.microsoft.com/office/drawing/2014/main" id="{EA64AFF5-56C8-4484-87E5-542DECAEB38C}"/>
              </a:ext>
            </a:extLst>
          </p:cNvPr>
          <p:cNvSpPr txBox="1">
            <a:spLocks noChangeArrowheads="1"/>
          </p:cNvSpPr>
          <p:nvPr/>
        </p:nvSpPr>
        <p:spPr bwMode="auto">
          <a:xfrm>
            <a:off x="457200" y="1676400"/>
            <a:ext cx="8382000" cy="413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dirty="0">
                <a:solidFill>
                  <a:srgbClr val="990000"/>
                </a:solidFill>
              </a:rPr>
              <a:t>Learning Objective</a:t>
            </a:r>
            <a:r>
              <a:rPr lang="en-US" altLang="en-US" sz="2800" dirty="0">
                <a:solidFill>
                  <a:srgbClr val="990000"/>
                </a:solidFill>
              </a:rPr>
              <a:t>: </a:t>
            </a:r>
          </a:p>
          <a:p>
            <a:pPr eaLnBrk="1" hangingPunct="1">
              <a:spcBef>
                <a:spcPct val="0"/>
              </a:spcBef>
              <a:buFontTx/>
              <a:buNone/>
            </a:pPr>
            <a:endParaRPr lang="en-US" altLang="en-US" sz="900" b="1" dirty="0"/>
          </a:p>
          <a:p>
            <a:pPr eaLnBrk="1" hangingPunct="1">
              <a:spcBef>
                <a:spcPct val="0"/>
              </a:spcBef>
              <a:buFontTx/>
              <a:buAutoNum type="arabicPeriod" startAt="5"/>
            </a:pPr>
            <a:r>
              <a:rPr lang="en-US" altLang="en-US" sz="2400" b="1" dirty="0"/>
              <a:t>  Public and Community Relations</a:t>
            </a:r>
            <a:r>
              <a:rPr lang="en-US" altLang="en-US" sz="2800" b="1" dirty="0"/>
              <a:t> </a:t>
            </a:r>
            <a:r>
              <a:rPr lang="en-US" altLang="en-US" sz="2200" dirty="0"/>
              <a:t>continued…. </a:t>
            </a:r>
          </a:p>
          <a:p>
            <a:pPr lvl="1" eaLnBrk="1" hangingPunct="1">
              <a:spcBef>
                <a:spcPct val="0"/>
              </a:spcBef>
              <a:buFontTx/>
              <a:buChar char="•"/>
            </a:pPr>
            <a:r>
              <a:rPr lang="en-US" altLang="en-US" sz="2000" dirty="0"/>
              <a:t>Personal Interaction</a:t>
            </a:r>
          </a:p>
          <a:p>
            <a:pPr lvl="2" eaLnBrk="1" hangingPunct="1">
              <a:spcBef>
                <a:spcPct val="0"/>
              </a:spcBef>
            </a:pPr>
            <a:r>
              <a:rPr lang="en-US" altLang="en-US" sz="2000" dirty="0"/>
              <a:t>Develop a service excellence program which motivates employees to communicate a shared message to patients and families</a:t>
            </a:r>
          </a:p>
          <a:p>
            <a:pPr lvl="3" eaLnBrk="1" hangingPunct="1">
              <a:spcBef>
                <a:spcPct val="0"/>
              </a:spcBef>
              <a:buFontTx/>
              <a:buChar char="•"/>
            </a:pPr>
            <a:r>
              <a:rPr lang="en-US" altLang="en-US" dirty="0"/>
              <a:t>Constantly disseminate mission and values </a:t>
            </a:r>
          </a:p>
          <a:p>
            <a:pPr lvl="3" eaLnBrk="1" hangingPunct="1">
              <a:spcBef>
                <a:spcPct val="0"/>
              </a:spcBef>
              <a:buFontTx/>
              <a:buChar char="•"/>
            </a:pPr>
            <a:r>
              <a:rPr lang="en-US" altLang="en-US" dirty="0"/>
              <a:t>Walk the talk with employees: we value your efforts and value your opinions</a:t>
            </a:r>
          </a:p>
          <a:p>
            <a:pPr lvl="2" eaLnBrk="1" hangingPunct="1">
              <a:spcBef>
                <a:spcPct val="0"/>
              </a:spcBef>
            </a:pPr>
            <a:r>
              <a:rPr lang="en-US" altLang="en-US" sz="2000" dirty="0"/>
              <a:t>Employees who are treated well by their employers as both patients and employees can be an organizations strongest advocate.  Pay attention to compensation and feedback</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247DE0CA-C91D-44AA-9839-B1F418A0AD7A}"/>
              </a:ext>
            </a:extLst>
          </p:cNvPr>
          <p:cNvSpPr>
            <a:spLocks noGrp="1" noChangeArrowheads="1"/>
          </p:cNvSpPr>
          <p:nvPr>
            <p:ph type="title"/>
          </p:nvPr>
        </p:nvSpPr>
        <p:spPr bwMode="auto">
          <a:xfrm>
            <a:off x="457200" y="10668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17763" name="Rectangle 3">
            <a:extLst>
              <a:ext uri="{FF2B5EF4-FFF2-40B4-BE49-F238E27FC236}">
                <a16:creationId xmlns:a16="http://schemas.microsoft.com/office/drawing/2014/main" id="{B16671D2-4C71-44F1-8F74-666AADE73E50}"/>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17764" name="Picture 4" descr="SETC_Complete_Web">
            <a:extLst>
              <a:ext uri="{FF2B5EF4-FFF2-40B4-BE49-F238E27FC236}">
                <a16:creationId xmlns:a16="http://schemas.microsoft.com/office/drawing/2014/main" id="{79CC7BB2-6B41-461A-8132-AEAD5259BD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765" name="Text Box 5">
            <a:extLst>
              <a:ext uri="{FF2B5EF4-FFF2-40B4-BE49-F238E27FC236}">
                <a16:creationId xmlns:a16="http://schemas.microsoft.com/office/drawing/2014/main" id="{22BE0FE1-3808-4FAA-BCD5-D83343994A91}"/>
              </a:ext>
            </a:extLst>
          </p:cNvPr>
          <p:cNvSpPr txBox="1">
            <a:spLocks noChangeArrowheads="1"/>
          </p:cNvSpPr>
          <p:nvPr/>
        </p:nvSpPr>
        <p:spPr bwMode="auto">
          <a:xfrm>
            <a:off x="457200" y="1676400"/>
            <a:ext cx="8382000" cy="4816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dirty="0">
                <a:solidFill>
                  <a:srgbClr val="990000"/>
                </a:solidFill>
              </a:rPr>
              <a:t>Learning Objective</a:t>
            </a:r>
            <a:r>
              <a:rPr lang="en-US" altLang="en-US" sz="2800" dirty="0">
                <a:solidFill>
                  <a:srgbClr val="990000"/>
                </a:solidFill>
              </a:rPr>
              <a:t>: </a:t>
            </a:r>
          </a:p>
          <a:p>
            <a:pPr eaLnBrk="1" hangingPunct="1">
              <a:spcBef>
                <a:spcPct val="0"/>
              </a:spcBef>
              <a:buFontTx/>
              <a:buNone/>
            </a:pPr>
            <a:endParaRPr lang="en-US" altLang="en-US" sz="900" b="1" dirty="0"/>
          </a:p>
          <a:p>
            <a:pPr eaLnBrk="1" hangingPunct="1">
              <a:spcBef>
                <a:spcPct val="0"/>
              </a:spcBef>
              <a:buFontTx/>
              <a:buAutoNum type="arabicPeriod" startAt="5"/>
            </a:pPr>
            <a:r>
              <a:rPr lang="en-US" altLang="en-US" sz="2400" b="1" dirty="0"/>
              <a:t>  Public and Community Relations</a:t>
            </a:r>
            <a:r>
              <a:rPr lang="en-US" altLang="en-US" sz="2800" b="1" dirty="0"/>
              <a:t> </a:t>
            </a:r>
            <a:r>
              <a:rPr lang="en-US" altLang="en-US" sz="2200" dirty="0"/>
              <a:t>continued…. </a:t>
            </a:r>
          </a:p>
          <a:p>
            <a:pPr lvl="1" eaLnBrk="1" hangingPunct="1">
              <a:spcBef>
                <a:spcPct val="0"/>
              </a:spcBef>
              <a:buFontTx/>
              <a:buChar char="•"/>
            </a:pPr>
            <a:r>
              <a:rPr lang="en-US" altLang="en-US" sz="2200" dirty="0"/>
              <a:t>Connect with the community</a:t>
            </a:r>
          </a:p>
          <a:p>
            <a:pPr lvl="2" eaLnBrk="1" hangingPunct="1">
              <a:spcBef>
                <a:spcPct val="0"/>
              </a:spcBef>
            </a:pPr>
            <a:r>
              <a:rPr lang="en-US" altLang="en-US" sz="2200" dirty="0"/>
              <a:t>Provide descriptive information and promote personal appearances by management and caregivers</a:t>
            </a:r>
          </a:p>
          <a:p>
            <a:pPr lvl="2" eaLnBrk="1" hangingPunct="1">
              <a:spcBef>
                <a:spcPct val="0"/>
              </a:spcBef>
            </a:pPr>
            <a:r>
              <a:rPr lang="en-US" altLang="en-US" sz="2200" dirty="0"/>
              <a:t>Interact with influential community leaders</a:t>
            </a:r>
          </a:p>
          <a:p>
            <a:pPr lvl="2" eaLnBrk="1" hangingPunct="1">
              <a:spcBef>
                <a:spcPct val="0"/>
              </a:spcBef>
            </a:pPr>
            <a:r>
              <a:rPr lang="en-US" altLang="en-US" sz="2200" dirty="0"/>
              <a:t>Highlight newsletters, annual reports, web sites, new releases and regular mailings.  Advertise national ratings on outcomes, outstanding programs</a:t>
            </a:r>
          </a:p>
          <a:p>
            <a:pPr lvl="2" eaLnBrk="1" hangingPunct="1">
              <a:spcBef>
                <a:spcPct val="0"/>
              </a:spcBef>
            </a:pPr>
            <a:r>
              <a:rPr lang="en-US" altLang="en-US" sz="2200" dirty="0"/>
              <a:t>Assure your name and mission in branded in the minds of the community - Leading Medicine (Methodist Hospital), Making Cancer History (MD Anderson)</a:t>
            </a:r>
          </a:p>
          <a:p>
            <a:pPr lvl="2" eaLnBrk="1" hangingPunct="1">
              <a:spcBef>
                <a:spcPct val="0"/>
              </a:spcBef>
            </a:pPr>
            <a:endParaRPr lang="en-US" altLang="en-US" sz="22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D2654DC4-C0F1-4890-9313-68B7BDD4FD1A}"/>
              </a:ext>
            </a:extLst>
          </p:cNvPr>
          <p:cNvSpPr>
            <a:spLocks noGrp="1" noChangeArrowheads="1"/>
          </p:cNvSpPr>
          <p:nvPr>
            <p:ph type="title"/>
          </p:nvPr>
        </p:nvSpPr>
        <p:spPr bwMode="auto">
          <a:xfrm>
            <a:off x="457200" y="10668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19811" name="Rectangle 3">
            <a:extLst>
              <a:ext uri="{FF2B5EF4-FFF2-40B4-BE49-F238E27FC236}">
                <a16:creationId xmlns:a16="http://schemas.microsoft.com/office/drawing/2014/main" id="{C58F6E2E-8F1E-49D8-9B6F-5E1B6BDD1DD3}"/>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19812" name="Picture 4" descr="SETC_Complete_Web">
            <a:extLst>
              <a:ext uri="{FF2B5EF4-FFF2-40B4-BE49-F238E27FC236}">
                <a16:creationId xmlns:a16="http://schemas.microsoft.com/office/drawing/2014/main" id="{F5D5A610-033D-4695-B9F3-392BD9591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9813" name="Text Box 5">
            <a:extLst>
              <a:ext uri="{FF2B5EF4-FFF2-40B4-BE49-F238E27FC236}">
                <a16:creationId xmlns:a16="http://schemas.microsoft.com/office/drawing/2014/main" id="{4A47BBAE-1C08-4534-B6F6-AA4956344D44}"/>
              </a:ext>
            </a:extLst>
          </p:cNvPr>
          <p:cNvSpPr txBox="1">
            <a:spLocks noChangeArrowheads="1"/>
          </p:cNvSpPr>
          <p:nvPr/>
        </p:nvSpPr>
        <p:spPr bwMode="auto">
          <a:xfrm>
            <a:off x="457200" y="1676400"/>
            <a:ext cx="8382000" cy="409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900" b="1"/>
          </a:p>
          <a:p>
            <a:pPr eaLnBrk="1" hangingPunct="1">
              <a:spcBef>
                <a:spcPct val="0"/>
              </a:spcBef>
              <a:buFontTx/>
              <a:buAutoNum type="arabicPeriod" startAt="5"/>
            </a:pPr>
            <a:r>
              <a:rPr lang="en-US" altLang="en-US" sz="2400" b="1"/>
              <a:t>  Public and Community Relations</a:t>
            </a:r>
            <a:r>
              <a:rPr lang="en-US" altLang="en-US" sz="2800" b="1"/>
              <a:t> </a:t>
            </a:r>
            <a:r>
              <a:rPr lang="en-US" altLang="en-US" sz="2200"/>
              <a:t>continued….</a:t>
            </a:r>
          </a:p>
          <a:p>
            <a:pPr lvl="1" eaLnBrk="1" hangingPunct="1">
              <a:spcBef>
                <a:spcPct val="0"/>
              </a:spcBef>
              <a:buFontTx/>
              <a:buChar char="•"/>
            </a:pPr>
            <a:r>
              <a:rPr lang="en-US" altLang="en-US" sz="2200"/>
              <a:t>Connect with the community</a:t>
            </a:r>
          </a:p>
          <a:p>
            <a:pPr lvl="2" eaLnBrk="1" hangingPunct="1">
              <a:spcBef>
                <a:spcPct val="0"/>
              </a:spcBef>
            </a:pPr>
            <a:r>
              <a:rPr lang="en-US" altLang="en-US" sz="2200"/>
              <a:t>Issue planned releases for media consideration</a:t>
            </a:r>
          </a:p>
          <a:p>
            <a:pPr lvl="2" eaLnBrk="1" hangingPunct="1">
              <a:spcBef>
                <a:spcPct val="0"/>
              </a:spcBef>
            </a:pPr>
            <a:r>
              <a:rPr lang="en-US" altLang="en-US" sz="2200"/>
              <a:t>Respond to media inquiries in an anticipatory and honest fashion</a:t>
            </a:r>
          </a:p>
          <a:p>
            <a:pPr lvl="2" eaLnBrk="1" hangingPunct="1">
              <a:spcBef>
                <a:spcPct val="0"/>
              </a:spcBef>
            </a:pPr>
            <a:r>
              <a:rPr lang="en-US" altLang="en-US" sz="2200"/>
              <a:t>Encourage wellness and disease prevention</a:t>
            </a:r>
          </a:p>
          <a:p>
            <a:pPr lvl="2" eaLnBrk="1" hangingPunct="1">
              <a:spcBef>
                <a:spcPct val="0"/>
              </a:spcBef>
            </a:pPr>
            <a:r>
              <a:rPr lang="en-US" altLang="en-US" sz="2200"/>
              <a:t>Make your case for selecting your institution over others</a:t>
            </a:r>
          </a:p>
          <a:p>
            <a:pPr lvl="2" eaLnBrk="1" hangingPunct="1">
              <a:spcBef>
                <a:spcPct val="0"/>
              </a:spcBef>
            </a:pPr>
            <a:r>
              <a:rPr lang="en-US" altLang="en-US" sz="2200"/>
              <a:t>Adjust patient expectations to the reality of the market, such as using less acute providers and care when appropriate. Educate the public!</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A9D76441-AE1E-499D-A408-C4387E66C6DD}"/>
              </a:ext>
            </a:extLst>
          </p:cNvPr>
          <p:cNvSpPr>
            <a:spLocks noGrp="1" noChangeArrowheads="1"/>
          </p:cNvSpPr>
          <p:nvPr>
            <p:ph type="title"/>
          </p:nvPr>
        </p:nvSpPr>
        <p:spPr bwMode="auto">
          <a:xfrm>
            <a:off x="457200" y="16002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23907" name="Rectangle 3">
            <a:extLst>
              <a:ext uri="{FF2B5EF4-FFF2-40B4-BE49-F238E27FC236}">
                <a16:creationId xmlns:a16="http://schemas.microsoft.com/office/drawing/2014/main" id="{8E86E8EC-1C6C-48D1-872E-2417A81C5F36}"/>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23908" name="Picture 4" descr="SETC_Complete_Web">
            <a:extLst>
              <a:ext uri="{FF2B5EF4-FFF2-40B4-BE49-F238E27FC236}">
                <a16:creationId xmlns:a16="http://schemas.microsoft.com/office/drawing/2014/main" id="{31CED40D-B61B-43A5-A0D7-3F0D2DDF64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3909" name="Text Box 5">
            <a:extLst>
              <a:ext uri="{FF2B5EF4-FFF2-40B4-BE49-F238E27FC236}">
                <a16:creationId xmlns:a16="http://schemas.microsoft.com/office/drawing/2014/main" id="{12FAC002-D847-4877-A85E-7A1E6DDE9BB7}"/>
              </a:ext>
            </a:extLst>
          </p:cNvPr>
          <p:cNvSpPr txBox="1">
            <a:spLocks noChangeArrowheads="1"/>
          </p:cNvSpPr>
          <p:nvPr/>
        </p:nvSpPr>
        <p:spPr bwMode="auto">
          <a:xfrm>
            <a:off x="457200" y="2286000"/>
            <a:ext cx="8382000" cy="303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900" b="1"/>
          </a:p>
          <a:p>
            <a:pPr eaLnBrk="1" hangingPunct="1">
              <a:spcBef>
                <a:spcPct val="0"/>
              </a:spcBef>
              <a:buFontTx/>
              <a:buAutoNum type="arabicPeriod" startAt="6"/>
            </a:pPr>
            <a:r>
              <a:rPr lang="en-US" altLang="en-US" sz="2400" b="1"/>
              <a:t>  Organizational Policies and Procedures</a:t>
            </a:r>
            <a:r>
              <a:rPr lang="en-US" altLang="en-US" sz="2800" b="1"/>
              <a:t> </a:t>
            </a:r>
            <a:r>
              <a:rPr lang="en-US" altLang="en-US" sz="2200"/>
              <a:t>(e.g., policies</a:t>
            </a:r>
          </a:p>
          <a:p>
            <a:pPr eaLnBrk="1" hangingPunct="1">
              <a:spcBef>
                <a:spcPct val="0"/>
              </a:spcBef>
              <a:buFontTx/>
              <a:buNone/>
            </a:pPr>
            <a:r>
              <a:rPr lang="en-US" altLang="en-US" sz="2200"/>
              <a:t>       and procedures that provide ongoing guidance for members</a:t>
            </a:r>
          </a:p>
          <a:p>
            <a:pPr eaLnBrk="1" hangingPunct="1">
              <a:spcBef>
                <a:spcPct val="0"/>
              </a:spcBef>
              <a:buFontTx/>
              <a:buNone/>
            </a:pPr>
            <a:r>
              <a:rPr lang="en-US" altLang="en-US" sz="2200"/>
              <a:t>       of the organization; policies are two types: </a:t>
            </a:r>
            <a:r>
              <a:rPr lang="en-US" altLang="en-US" sz="2200" i="1"/>
              <a:t>general</a:t>
            </a:r>
            <a:r>
              <a:rPr lang="en-US" altLang="en-US" sz="2200"/>
              <a:t> (applies to</a:t>
            </a:r>
          </a:p>
          <a:p>
            <a:pPr eaLnBrk="1" hangingPunct="1">
              <a:spcBef>
                <a:spcPct val="0"/>
              </a:spcBef>
              <a:buFontTx/>
              <a:buNone/>
            </a:pPr>
            <a:r>
              <a:rPr lang="en-US" altLang="en-US" sz="2200"/>
              <a:t>       the entire organization) and </a:t>
            </a:r>
            <a:r>
              <a:rPr lang="en-US" altLang="en-US" sz="2200" i="1"/>
              <a:t>operational </a:t>
            </a:r>
            <a:r>
              <a:rPr lang="en-US" altLang="en-US" sz="2200"/>
              <a:t>(pertains to a specific </a:t>
            </a:r>
          </a:p>
          <a:p>
            <a:pPr eaLnBrk="1" hangingPunct="1">
              <a:spcBef>
                <a:spcPct val="0"/>
              </a:spcBef>
              <a:buFontTx/>
              <a:buNone/>
            </a:pPr>
            <a:r>
              <a:rPr lang="en-US" altLang="en-US" sz="2200"/>
              <a:t>       unit, department or service); procedures are used to define </a:t>
            </a:r>
          </a:p>
          <a:p>
            <a:pPr eaLnBrk="1" hangingPunct="1">
              <a:spcBef>
                <a:spcPct val="0"/>
              </a:spcBef>
              <a:buFontTx/>
              <a:buNone/>
            </a:pPr>
            <a:r>
              <a:rPr lang="en-US" altLang="en-US" sz="2200"/>
              <a:t>       specific actions for organizational members) </a:t>
            </a:r>
            <a:endParaRPr lang="en-US" altLang="en-US" sz="1800" u="sng">
              <a:solidFill>
                <a:srgbClr val="0033CC"/>
              </a:solidFill>
            </a:endParaRPr>
          </a:p>
          <a:p>
            <a:pPr eaLnBrk="1" hangingPunct="1">
              <a:spcBef>
                <a:spcPct val="0"/>
              </a:spcBef>
              <a:buFontTx/>
              <a:buNone/>
            </a:pPr>
            <a:endParaRPr lang="en-US" altLang="en-US" sz="1800" u="sng">
              <a:solidFill>
                <a:srgbClr val="0033CC"/>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EF543DE5-9D72-474C-B8A5-1043578504AE}"/>
              </a:ext>
            </a:extLst>
          </p:cNvPr>
          <p:cNvSpPr>
            <a:spLocks noGrp="1" noChangeArrowheads="1"/>
          </p:cNvSpPr>
          <p:nvPr>
            <p:ph type="title"/>
          </p:nvPr>
        </p:nvSpPr>
        <p:spPr bwMode="auto">
          <a:xfrm>
            <a:off x="457200" y="13716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25955" name="Rectangle 3">
            <a:extLst>
              <a:ext uri="{FF2B5EF4-FFF2-40B4-BE49-F238E27FC236}">
                <a16:creationId xmlns:a16="http://schemas.microsoft.com/office/drawing/2014/main" id="{5C12E0E2-DE34-406C-8678-5BF0E307C15B}"/>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25956" name="Picture 4" descr="SETC_Complete_Web">
            <a:extLst>
              <a:ext uri="{FF2B5EF4-FFF2-40B4-BE49-F238E27FC236}">
                <a16:creationId xmlns:a16="http://schemas.microsoft.com/office/drawing/2014/main" id="{51859E3F-FF35-4C91-80A3-D617B56A4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5957" name="Text Box 5">
            <a:extLst>
              <a:ext uri="{FF2B5EF4-FFF2-40B4-BE49-F238E27FC236}">
                <a16:creationId xmlns:a16="http://schemas.microsoft.com/office/drawing/2014/main" id="{347F7091-C3B4-44A9-BE11-883AE42D0043}"/>
              </a:ext>
            </a:extLst>
          </p:cNvPr>
          <p:cNvSpPr txBox="1">
            <a:spLocks noChangeArrowheads="1"/>
          </p:cNvSpPr>
          <p:nvPr/>
        </p:nvSpPr>
        <p:spPr bwMode="auto">
          <a:xfrm>
            <a:off x="762000" y="2057400"/>
            <a:ext cx="8153400" cy="356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800" b="1"/>
          </a:p>
          <a:p>
            <a:pPr eaLnBrk="1" hangingPunct="1">
              <a:spcBef>
                <a:spcPct val="0"/>
              </a:spcBef>
              <a:buFontTx/>
              <a:buAutoNum type="arabicPeriod" startAt="6"/>
            </a:pPr>
            <a:r>
              <a:rPr lang="en-US" altLang="en-US" sz="2400" b="1"/>
              <a:t>Organizational Policies and Procedures</a:t>
            </a:r>
            <a:r>
              <a:rPr lang="en-US" altLang="en-US" sz="2800" b="1"/>
              <a:t> </a:t>
            </a:r>
            <a:r>
              <a:rPr lang="en-US" altLang="en-US" sz="2200"/>
              <a:t>continued….</a:t>
            </a:r>
          </a:p>
          <a:p>
            <a:pPr lvl="1" eaLnBrk="1" hangingPunct="1">
              <a:spcBef>
                <a:spcPct val="0"/>
              </a:spcBef>
              <a:buFontTx/>
              <a:buChar char="•"/>
            </a:pPr>
            <a:r>
              <a:rPr lang="en-US" altLang="en-US"/>
              <a:t>A set of documents that describe an organization’s policies for operation and the procedures necessary to fulfill the policies</a:t>
            </a:r>
          </a:p>
          <a:p>
            <a:pPr lvl="1" eaLnBrk="1" hangingPunct="1">
              <a:spcBef>
                <a:spcPct val="0"/>
              </a:spcBef>
              <a:buFontTx/>
              <a:buChar char="•"/>
            </a:pPr>
            <a:r>
              <a:rPr lang="en-US" altLang="en-US"/>
              <a:t>Necessary to comply with external requirements or to define internal systems</a:t>
            </a:r>
            <a:endParaRPr lang="en-US" altLang="en-US" sz="1800" u="sng">
              <a:solidFill>
                <a:srgbClr val="0033CC"/>
              </a:solidFill>
            </a:endParaRPr>
          </a:p>
          <a:p>
            <a:pPr eaLnBrk="1" hangingPunct="1">
              <a:spcBef>
                <a:spcPct val="0"/>
              </a:spcBef>
              <a:buFontTx/>
              <a:buNone/>
            </a:pPr>
            <a:endParaRPr lang="en-US" altLang="en-US" sz="1200"/>
          </a:p>
          <a:p>
            <a:pPr eaLnBrk="1" hangingPunct="1">
              <a:spcBef>
                <a:spcPct val="0"/>
              </a:spcBef>
              <a:buFontTx/>
              <a:buNone/>
            </a:pPr>
            <a:endParaRPr lang="en-US" altLang="en-US" sz="12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3414F4F1-AA95-4295-81EA-1C15A04F321C}"/>
              </a:ext>
            </a:extLst>
          </p:cNvPr>
          <p:cNvSpPr>
            <a:spLocks noGrp="1" noChangeArrowheads="1"/>
          </p:cNvSpPr>
          <p:nvPr>
            <p:ph type="title"/>
          </p:nvPr>
        </p:nvSpPr>
        <p:spPr bwMode="auto">
          <a:xfrm>
            <a:off x="457200" y="9906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28003" name="Rectangle 3">
            <a:extLst>
              <a:ext uri="{FF2B5EF4-FFF2-40B4-BE49-F238E27FC236}">
                <a16:creationId xmlns:a16="http://schemas.microsoft.com/office/drawing/2014/main" id="{F34A1F58-26E9-4CC7-AB11-C15508D4B2E3}"/>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28004" name="Picture 4" descr="SETC_Complete_Web">
            <a:extLst>
              <a:ext uri="{FF2B5EF4-FFF2-40B4-BE49-F238E27FC236}">
                <a16:creationId xmlns:a16="http://schemas.microsoft.com/office/drawing/2014/main" id="{4251DD71-FFD5-47AA-B926-3107CB3EB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005" name="Text Box 5">
            <a:extLst>
              <a:ext uri="{FF2B5EF4-FFF2-40B4-BE49-F238E27FC236}">
                <a16:creationId xmlns:a16="http://schemas.microsoft.com/office/drawing/2014/main" id="{A3AA7930-36E8-4011-889B-51D6B285E654}"/>
              </a:ext>
            </a:extLst>
          </p:cNvPr>
          <p:cNvSpPr txBox="1">
            <a:spLocks noChangeArrowheads="1"/>
          </p:cNvSpPr>
          <p:nvPr/>
        </p:nvSpPr>
        <p:spPr bwMode="auto">
          <a:xfrm>
            <a:off x="457200" y="1447800"/>
            <a:ext cx="8382000" cy="448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800" b="1"/>
          </a:p>
          <a:p>
            <a:pPr eaLnBrk="1" hangingPunct="1">
              <a:spcBef>
                <a:spcPct val="0"/>
              </a:spcBef>
              <a:buFontTx/>
              <a:buAutoNum type="arabicPeriod" startAt="6"/>
            </a:pPr>
            <a:r>
              <a:rPr lang="en-US" altLang="en-US" sz="2400" b="1"/>
              <a:t>Organizational Policies and Procedures</a:t>
            </a:r>
            <a:r>
              <a:rPr lang="en-US" altLang="en-US" sz="2800" b="1"/>
              <a:t> </a:t>
            </a:r>
            <a:r>
              <a:rPr lang="en-US" altLang="en-US" sz="2200"/>
              <a:t>continued….</a:t>
            </a:r>
          </a:p>
          <a:p>
            <a:pPr lvl="1" eaLnBrk="1" hangingPunct="1">
              <a:spcBef>
                <a:spcPct val="0"/>
              </a:spcBef>
              <a:buFontTx/>
              <a:buChar char="•"/>
            </a:pPr>
            <a:r>
              <a:rPr lang="en-US" altLang="en-US"/>
              <a:t>Keys to compliance</a:t>
            </a:r>
          </a:p>
          <a:p>
            <a:pPr lvl="2" eaLnBrk="1" hangingPunct="1">
              <a:spcBef>
                <a:spcPct val="0"/>
              </a:spcBef>
            </a:pPr>
            <a:r>
              <a:rPr lang="en-US" altLang="en-US" sz="2800"/>
              <a:t>Standard Format</a:t>
            </a:r>
          </a:p>
          <a:p>
            <a:pPr lvl="3" eaLnBrk="1" hangingPunct="1">
              <a:spcBef>
                <a:spcPct val="0"/>
              </a:spcBef>
              <a:buFontTx/>
              <a:buChar char="•"/>
            </a:pPr>
            <a:r>
              <a:rPr lang="en-US" altLang="en-US" sz="2800"/>
              <a:t>Purpose, persons affected, scope, background section, a policy section, definitions, responsibilities, and a procedures section</a:t>
            </a:r>
          </a:p>
          <a:p>
            <a:pPr lvl="2" eaLnBrk="1" hangingPunct="1">
              <a:spcBef>
                <a:spcPct val="0"/>
              </a:spcBef>
            </a:pPr>
            <a:r>
              <a:rPr lang="en-US" altLang="en-US" sz="2800"/>
              <a:t>Hiring/developing technical writing staff</a:t>
            </a:r>
          </a:p>
          <a:p>
            <a:pPr lvl="2" eaLnBrk="1" hangingPunct="1">
              <a:spcBef>
                <a:spcPct val="0"/>
              </a:spcBef>
            </a:pPr>
            <a:r>
              <a:rPr lang="en-US" altLang="en-US" sz="2800"/>
              <a:t>Solicit end user input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F750406C-22B6-4F6C-9A2E-F7AD336D92E2}"/>
              </a:ext>
            </a:extLst>
          </p:cNvPr>
          <p:cNvSpPr>
            <a:spLocks noGrp="1" noChangeArrowheads="1"/>
          </p:cNvSpPr>
          <p:nvPr>
            <p:ph type="title"/>
          </p:nvPr>
        </p:nvSpPr>
        <p:spPr bwMode="auto">
          <a:xfrm>
            <a:off x="457200" y="12954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30051" name="Rectangle 3">
            <a:extLst>
              <a:ext uri="{FF2B5EF4-FFF2-40B4-BE49-F238E27FC236}">
                <a16:creationId xmlns:a16="http://schemas.microsoft.com/office/drawing/2014/main" id="{DFF345BB-02D6-4FE7-ACB7-E34317A37C9B}"/>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30052" name="Picture 4" descr="SETC_Complete_Web">
            <a:extLst>
              <a:ext uri="{FF2B5EF4-FFF2-40B4-BE49-F238E27FC236}">
                <a16:creationId xmlns:a16="http://schemas.microsoft.com/office/drawing/2014/main" id="{89BE63E2-C12F-45C6-A8B1-B04327AD7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053" name="Text Box 5">
            <a:extLst>
              <a:ext uri="{FF2B5EF4-FFF2-40B4-BE49-F238E27FC236}">
                <a16:creationId xmlns:a16="http://schemas.microsoft.com/office/drawing/2014/main" id="{8FB84592-5E4B-4F4F-B459-CF4E4BD3A983}"/>
              </a:ext>
            </a:extLst>
          </p:cNvPr>
          <p:cNvSpPr txBox="1">
            <a:spLocks noChangeArrowheads="1"/>
          </p:cNvSpPr>
          <p:nvPr/>
        </p:nvSpPr>
        <p:spPr bwMode="auto">
          <a:xfrm>
            <a:off x="685800" y="1981200"/>
            <a:ext cx="8153400" cy="3630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800" b="1"/>
          </a:p>
          <a:p>
            <a:pPr eaLnBrk="1" hangingPunct="1">
              <a:spcBef>
                <a:spcPct val="0"/>
              </a:spcBef>
              <a:buFontTx/>
              <a:buAutoNum type="arabicPeriod" startAt="6"/>
            </a:pPr>
            <a:r>
              <a:rPr lang="en-US" altLang="en-US" sz="2400" b="1"/>
              <a:t>Organizational Policies and Procedures</a:t>
            </a:r>
            <a:r>
              <a:rPr lang="en-US" altLang="en-US" sz="2800" b="1"/>
              <a:t> </a:t>
            </a:r>
            <a:r>
              <a:rPr lang="en-US" altLang="en-US" sz="2200"/>
              <a:t>continued….</a:t>
            </a:r>
          </a:p>
          <a:p>
            <a:pPr lvl="1" eaLnBrk="1" hangingPunct="1">
              <a:spcBef>
                <a:spcPct val="0"/>
              </a:spcBef>
              <a:buFontTx/>
              <a:buChar char="•"/>
            </a:pPr>
            <a:r>
              <a:rPr lang="en-US" altLang="en-US"/>
              <a:t>Keys to compliance</a:t>
            </a:r>
          </a:p>
          <a:p>
            <a:pPr lvl="2" eaLnBrk="1" hangingPunct="1">
              <a:spcBef>
                <a:spcPct val="0"/>
              </a:spcBef>
            </a:pPr>
            <a:r>
              <a:rPr lang="en-US" altLang="en-US" sz="2800"/>
              <a:t>Assure proper training and follow-up auditing</a:t>
            </a:r>
          </a:p>
          <a:p>
            <a:pPr lvl="2" eaLnBrk="1" hangingPunct="1">
              <a:spcBef>
                <a:spcPct val="0"/>
              </a:spcBef>
            </a:pPr>
            <a:r>
              <a:rPr lang="en-US" altLang="en-US" sz="2800"/>
              <a:t>Combine policy with the associated procedures on the same document</a:t>
            </a:r>
          </a:p>
          <a:p>
            <a:pPr lvl="2" eaLnBrk="1" hangingPunct="1">
              <a:spcBef>
                <a:spcPct val="0"/>
              </a:spcBef>
            </a:pPr>
            <a:endParaRPr lang="en-US" altLang="en-US" sz="28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A36900A1-3380-4305-9C2D-35B08BC5D487}"/>
              </a:ext>
            </a:extLst>
          </p:cNvPr>
          <p:cNvSpPr>
            <a:spLocks noGrp="1" noChangeArrowheads="1"/>
          </p:cNvSpPr>
          <p:nvPr>
            <p:ph type="title"/>
          </p:nvPr>
        </p:nvSpPr>
        <p:spPr bwMode="auto">
          <a:xfrm>
            <a:off x="457200" y="1066800"/>
            <a:ext cx="8229600" cy="6096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3200" b="1">
                <a:solidFill>
                  <a:schemeClr val="accent2"/>
                </a:solidFill>
              </a:rPr>
              <a:t>Business</a:t>
            </a:r>
          </a:p>
        </p:txBody>
      </p:sp>
      <p:sp>
        <p:nvSpPr>
          <p:cNvPr id="132099" name="Rectangle 3">
            <a:extLst>
              <a:ext uri="{FF2B5EF4-FFF2-40B4-BE49-F238E27FC236}">
                <a16:creationId xmlns:a16="http://schemas.microsoft.com/office/drawing/2014/main" id="{5E5E5194-62FA-4F89-A74C-792DBA2E379E}"/>
              </a:ext>
            </a:extLst>
          </p:cNvPr>
          <p:cNvSpPr>
            <a:spLocks noGrp="1" noChangeArrowheads="1"/>
          </p:cNvSpPr>
          <p:nvPr>
            <p:ph type="body" idx="1"/>
          </p:nvPr>
        </p:nvSpPr>
        <p:spPr>
          <a:xfrm>
            <a:off x="762000" y="2286000"/>
            <a:ext cx="7696200" cy="35814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pPr>
            <a:endParaRPr lang="en-US" altLang="en-US" sz="2400"/>
          </a:p>
          <a:p>
            <a:pPr marL="609600" indent="-609600" eaLnBrk="1" hangingPunct="1">
              <a:buFontTx/>
              <a:buAutoNum type="arabicPeriod" startAt="11"/>
            </a:pPr>
            <a:endParaRPr lang="en-US" altLang="en-US" sz="3600"/>
          </a:p>
        </p:txBody>
      </p:sp>
      <p:pic>
        <p:nvPicPr>
          <p:cNvPr id="132100" name="Picture 4" descr="SETC_Complete_Web">
            <a:extLst>
              <a:ext uri="{FF2B5EF4-FFF2-40B4-BE49-F238E27FC236}">
                <a16:creationId xmlns:a16="http://schemas.microsoft.com/office/drawing/2014/main" id="{50EBB4CC-E097-427F-91E5-4502AA99F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101" name="Text Box 5">
            <a:extLst>
              <a:ext uri="{FF2B5EF4-FFF2-40B4-BE49-F238E27FC236}">
                <a16:creationId xmlns:a16="http://schemas.microsoft.com/office/drawing/2014/main" id="{40D97AA7-D30B-4EA5-9AFC-641F3311D822}"/>
              </a:ext>
            </a:extLst>
          </p:cNvPr>
          <p:cNvSpPr txBox="1">
            <a:spLocks noChangeArrowheads="1"/>
          </p:cNvSpPr>
          <p:nvPr/>
        </p:nvSpPr>
        <p:spPr bwMode="auto">
          <a:xfrm>
            <a:off x="457200" y="1676400"/>
            <a:ext cx="8382000" cy="405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u="sng">
                <a:solidFill>
                  <a:srgbClr val="990000"/>
                </a:solidFill>
              </a:rPr>
              <a:t>Learning Objective</a:t>
            </a:r>
            <a:r>
              <a:rPr lang="en-US" altLang="en-US" sz="2800">
                <a:solidFill>
                  <a:srgbClr val="990000"/>
                </a:solidFill>
              </a:rPr>
              <a:t>: </a:t>
            </a:r>
          </a:p>
          <a:p>
            <a:pPr eaLnBrk="1" hangingPunct="1">
              <a:spcBef>
                <a:spcPct val="0"/>
              </a:spcBef>
              <a:buFontTx/>
              <a:buNone/>
            </a:pPr>
            <a:endParaRPr lang="en-US" altLang="en-US" sz="800" b="1"/>
          </a:p>
          <a:p>
            <a:pPr eaLnBrk="1" hangingPunct="1">
              <a:spcBef>
                <a:spcPct val="0"/>
              </a:spcBef>
              <a:buFontTx/>
              <a:buAutoNum type="arabicPeriod" startAt="6"/>
            </a:pPr>
            <a:r>
              <a:rPr lang="en-US" altLang="en-US" sz="2400" b="1"/>
              <a:t>Organizational Policies and Procedures</a:t>
            </a:r>
            <a:r>
              <a:rPr lang="en-US" altLang="en-US" sz="2800" b="1"/>
              <a:t> </a:t>
            </a:r>
            <a:r>
              <a:rPr lang="en-US" altLang="en-US" sz="2200"/>
              <a:t>continued….</a:t>
            </a:r>
          </a:p>
          <a:p>
            <a:pPr lvl="2" eaLnBrk="1" hangingPunct="1">
              <a:spcBef>
                <a:spcPct val="0"/>
              </a:spcBef>
            </a:pPr>
            <a:r>
              <a:rPr lang="en-US" altLang="en-US" sz="2800"/>
              <a:t>The Seven “C’s”</a:t>
            </a:r>
          </a:p>
          <a:p>
            <a:pPr lvl="3" eaLnBrk="1" hangingPunct="1">
              <a:spcBef>
                <a:spcPct val="0"/>
              </a:spcBef>
              <a:buFontTx/>
              <a:buChar char="•"/>
            </a:pPr>
            <a:r>
              <a:rPr lang="en-US" altLang="en-US" sz="2400" u="sng"/>
              <a:t>Context</a:t>
            </a:r>
            <a:r>
              <a:rPr lang="en-US" altLang="en-US" sz="2400"/>
              <a:t>-properly describe activity</a:t>
            </a:r>
          </a:p>
          <a:p>
            <a:pPr lvl="3" eaLnBrk="1" hangingPunct="1">
              <a:spcBef>
                <a:spcPct val="0"/>
              </a:spcBef>
              <a:buFontTx/>
              <a:buChar char="•"/>
            </a:pPr>
            <a:r>
              <a:rPr lang="en-US" altLang="en-US" sz="2400" u="sng"/>
              <a:t>Consistency</a:t>
            </a:r>
          </a:p>
          <a:p>
            <a:pPr lvl="3" eaLnBrk="1" hangingPunct="1">
              <a:spcBef>
                <a:spcPct val="0"/>
              </a:spcBef>
              <a:buFontTx/>
              <a:buChar char="•"/>
            </a:pPr>
            <a:r>
              <a:rPr lang="en-US" altLang="en-US" sz="2400" u="sng"/>
              <a:t>Completeness</a:t>
            </a:r>
            <a:r>
              <a:rPr lang="en-US" altLang="en-US" sz="2400"/>
              <a:t>-no info, logic, design gaps</a:t>
            </a:r>
          </a:p>
          <a:p>
            <a:pPr lvl="3" eaLnBrk="1" hangingPunct="1">
              <a:spcBef>
                <a:spcPct val="0"/>
              </a:spcBef>
              <a:buFontTx/>
              <a:buChar char="•"/>
            </a:pPr>
            <a:r>
              <a:rPr lang="en-US" altLang="en-US" sz="2400" u="sng"/>
              <a:t>Control</a:t>
            </a:r>
            <a:r>
              <a:rPr lang="en-US" altLang="en-US" sz="2400"/>
              <a:t>-describes feedback and control</a:t>
            </a:r>
          </a:p>
          <a:p>
            <a:pPr lvl="3" eaLnBrk="1" hangingPunct="1">
              <a:spcBef>
                <a:spcPct val="0"/>
              </a:spcBef>
              <a:buFontTx/>
              <a:buChar char="•"/>
            </a:pPr>
            <a:r>
              <a:rPr lang="en-US" altLang="en-US" sz="2400" u="sng"/>
              <a:t>Clarity</a:t>
            </a:r>
            <a:r>
              <a:rPr lang="en-US" altLang="en-US" sz="2400"/>
              <a:t>-easy to read</a:t>
            </a:r>
          </a:p>
          <a:p>
            <a:pPr lvl="3" eaLnBrk="1" hangingPunct="1">
              <a:spcBef>
                <a:spcPct val="0"/>
              </a:spcBef>
              <a:buFontTx/>
              <a:buChar char="•"/>
            </a:pPr>
            <a:r>
              <a:rPr lang="en-US" altLang="en-US" sz="2400" u="sng"/>
              <a:t>Correctness</a:t>
            </a:r>
            <a:r>
              <a:rPr lang="en-US" altLang="en-US" sz="2400"/>
              <a:t>-no spelling errors/well written</a:t>
            </a:r>
          </a:p>
          <a:p>
            <a:pPr lvl="3" eaLnBrk="1" hangingPunct="1">
              <a:spcBef>
                <a:spcPct val="0"/>
              </a:spcBef>
              <a:buFontTx/>
              <a:buChar char="•"/>
            </a:pPr>
            <a:r>
              <a:rPr lang="en-US" altLang="en-US" sz="2400" u="sng"/>
              <a:t>Compliance</a:t>
            </a:r>
            <a:r>
              <a:rPr lang="en-US" altLang="en-US" sz="2400"/>
              <a:t>-actions fulfill goals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84369610-9576-494E-9280-28B7C8F9B0A4}"/>
              </a:ext>
            </a:extLst>
          </p:cNvPr>
          <p:cNvSpPr>
            <a:spLocks noGrp="1" noChangeArrowheads="1"/>
          </p:cNvSpPr>
          <p:nvPr>
            <p:ph type="title"/>
          </p:nvPr>
        </p:nvSpPr>
        <p:spPr bwMode="auto">
          <a:xfrm>
            <a:off x="304800" y="1447800"/>
            <a:ext cx="8229600" cy="685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n-US" sz="2800" b="1">
                <a:solidFill>
                  <a:schemeClr val="accent2"/>
                </a:solidFill>
              </a:rPr>
              <a:t> </a:t>
            </a:r>
          </a:p>
        </p:txBody>
      </p:sp>
      <p:sp>
        <p:nvSpPr>
          <p:cNvPr id="21507" name="Rectangle 3">
            <a:extLst>
              <a:ext uri="{FF2B5EF4-FFF2-40B4-BE49-F238E27FC236}">
                <a16:creationId xmlns:a16="http://schemas.microsoft.com/office/drawing/2014/main" id="{6CC797BD-8E9E-479E-8EF2-6FE01B1028B8}"/>
              </a:ext>
            </a:extLst>
          </p:cNvPr>
          <p:cNvSpPr>
            <a:spLocks noGrp="1" noChangeArrowheads="1"/>
          </p:cNvSpPr>
          <p:nvPr>
            <p:ph type="body" idx="1"/>
          </p:nvPr>
        </p:nvSpPr>
        <p:spPr>
          <a:xfrm>
            <a:off x="457200" y="2362200"/>
            <a:ext cx="8305800" cy="3276600"/>
          </a:xfrm>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marL="609600" indent="-609600" eaLnBrk="1" hangingPunct="1">
              <a:buFontTx/>
              <a:buNone/>
              <a:defRPr/>
            </a:pPr>
            <a:endParaRPr lang="en-US" altLang="en-US" dirty="0"/>
          </a:p>
          <a:p>
            <a:pPr marL="0" indent="0" eaLnBrk="1" hangingPunct="1">
              <a:buFontTx/>
              <a:buNone/>
              <a:defRPr/>
            </a:pPr>
            <a:endParaRPr lang="en-US" altLang="en-US" sz="2800" dirty="0"/>
          </a:p>
        </p:txBody>
      </p:sp>
      <p:sp>
        <p:nvSpPr>
          <p:cNvPr id="140292" name="Rectangle 4">
            <a:extLst>
              <a:ext uri="{FF2B5EF4-FFF2-40B4-BE49-F238E27FC236}">
                <a16:creationId xmlns:a16="http://schemas.microsoft.com/office/drawing/2014/main" id="{18CDC930-EEFD-4064-9DBF-1D4A2FD0ABA4}"/>
              </a:ext>
            </a:extLst>
          </p:cNvPr>
          <p:cNvSpPr>
            <a:spLocks noChangeArrowheads="1"/>
          </p:cNvSpPr>
          <p:nvPr/>
        </p:nvSpPr>
        <p:spPr bwMode="auto">
          <a:xfrm>
            <a:off x="533400" y="10668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b="1">
                <a:solidFill>
                  <a:schemeClr val="accent2"/>
                </a:solidFill>
              </a:rPr>
              <a:t>Business</a:t>
            </a:r>
          </a:p>
        </p:txBody>
      </p:sp>
      <p:sp>
        <p:nvSpPr>
          <p:cNvPr id="140293" name="Rectangle 5">
            <a:extLst>
              <a:ext uri="{FF2B5EF4-FFF2-40B4-BE49-F238E27FC236}">
                <a16:creationId xmlns:a16="http://schemas.microsoft.com/office/drawing/2014/main" id="{BBF9B891-222D-4FB9-9558-80016333ECD7}"/>
              </a:ext>
            </a:extLst>
          </p:cNvPr>
          <p:cNvSpPr>
            <a:spLocks noChangeArrowheads="1"/>
          </p:cNvSpPr>
          <p:nvPr/>
        </p:nvSpPr>
        <p:spPr bwMode="auto">
          <a:xfrm>
            <a:off x="533400" y="1828800"/>
            <a:ext cx="8077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sz="3200">
                <a:solidFill>
                  <a:schemeClr val="tx1"/>
                </a:solidFill>
                <a:latin typeface="Arial" panose="020B0604020202020204" pitchFamily="34" charset="0"/>
              </a:defRPr>
            </a:lvl1pPr>
            <a:lvl2pPr marL="990600" indent="-533400">
              <a:spcBef>
                <a:spcPct val="20000"/>
              </a:spcBef>
              <a:buChar char="–"/>
              <a:defRPr sz="2800">
                <a:solidFill>
                  <a:schemeClr val="tx1"/>
                </a:solidFill>
                <a:latin typeface="Arial" panose="020B0604020202020204" pitchFamily="34" charset="0"/>
              </a:defRPr>
            </a:lvl2pPr>
            <a:lvl3pPr marL="1371600" indent="-457200">
              <a:spcBef>
                <a:spcPct val="20000"/>
              </a:spcBef>
              <a:buChar char="•"/>
              <a:defRPr sz="2400">
                <a:solidFill>
                  <a:schemeClr val="tx1"/>
                </a:solidFill>
                <a:latin typeface="Arial" panose="020B0604020202020204" pitchFamily="34" charset="0"/>
              </a:defRPr>
            </a:lvl3pPr>
            <a:lvl4pPr marL="1752600" indent="-381000">
              <a:spcBef>
                <a:spcPct val="20000"/>
              </a:spcBef>
              <a:buChar char="–"/>
              <a:defRPr sz="2000">
                <a:solidFill>
                  <a:schemeClr val="tx1"/>
                </a:solidFill>
                <a:latin typeface="Arial" panose="020B0604020202020204" pitchFamily="34" charset="0"/>
              </a:defRPr>
            </a:lvl4pPr>
            <a:lvl5pPr marL="2209800" indent="-381000">
              <a:spcBef>
                <a:spcPct val="20000"/>
              </a:spcBef>
              <a:buChar char="»"/>
              <a:defRPr sz="2000">
                <a:solidFill>
                  <a:schemeClr val="tx1"/>
                </a:solidFill>
                <a:latin typeface="Arial" panose="020B0604020202020204" pitchFamily="34" charset="0"/>
              </a:defRPr>
            </a:lvl5pPr>
            <a:lvl6pPr marL="2667000" indent="-381000" eaLnBrk="0" fontAlgn="base" hangingPunct="0">
              <a:spcBef>
                <a:spcPct val="20000"/>
              </a:spcBef>
              <a:spcAft>
                <a:spcPct val="0"/>
              </a:spcAft>
              <a:buChar char="»"/>
              <a:defRPr sz="2000">
                <a:solidFill>
                  <a:schemeClr val="tx1"/>
                </a:solidFill>
                <a:latin typeface="Arial" panose="020B0604020202020204" pitchFamily="34" charset="0"/>
              </a:defRPr>
            </a:lvl6pPr>
            <a:lvl7pPr marL="3124200" indent="-381000" eaLnBrk="0" fontAlgn="base" hangingPunct="0">
              <a:spcBef>
                <a:spcPct val="20000"/>
              </a:spcBef>
              <a:spcAft>
                <a:spcPct val="0"/>
              </a:spcAft>
              <a:buChar char="»"/>
              <a:defRPr sz="2000">
                <a:solidFill>
                  <a:schemeClr val="tx1"/>
                </a:solidFill>
                <a:latin typeface="Arial" panose="020B0604020202020204" pitchFamily="34" charset="0"/>
              </a:defRPr>
            </a:lvl7pPr>
            <a:lvl8pPr marL="3581400" indent="-381000" eaLnBrk="0" fontAlgn="base" hangingPunct="0">
              <a:spcBef>
                <a:spcPct val="20000"/>
              </a:spcBef>
              <a:spcAft>
                <a:spcPct val="0"/>
              </a:spcAft>
              <a:buChar char="»"/>
              <a:defRPr sz="2000">
                <a:solidFill>
                  <a:schemeClr val="tx1"/>
                </a:solidFill>
                <a:latin typeface="Arial" panose="020B0604020202020204" pitchFamily="34" charset="0"/>
              </a:defRPr>
            </a:lvl8pPr>
            <a:lvl9pPr marL="4038600" indent="-3810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2400" b="1">
              <a:cs typeface="Arial" panose="020B0604020202020204" pitchFamily="34" charset="0"/>
            </a:endParaRPr>
          </a:p>
          <a:p>
            <a:pPr eaLnBrk="1" hangingPunct="1">
              <a:buFontTx/>
              <a:buNone/>
            </a:pPr>
            <a:r>
              <a:rPr lang="en-US" altLang="en-US" sz="2400" b="1">
                <a:cs typeface="Arial" panose="020B0604020202020204" pitchFamily="34" charset="0"/>
              </a:rPr>
              <a:t>				Any questions?</a:t>
            </a:r>
            <a:endParaRPr lang="en-US" altLang="en-US" sz="2400" b="1" i="1">
              <a:cs typeface="Arial" panose="020B0604020202020204" pitchFamily="34" charset="0"/>
            </a:endParaRPr>
          </a:p>
          <a:p>
            <a:pPr eaLnBrk="1" hangingPunct="1">
              <a:buFontTx/>
              <a:buNone/>
            </a:pPr>
            <a:r>
              <a:rPr lang="en-US" altLang="en-US" sz="2400" b="1" i="1">
                <a:cs typeface="Arial" panose="020B0604020202020204" pitchFamily="34" charset="0"/>
              </a:rPr>
              <a:t>	</a:t>
            </a:r>
          </a:p>
          <a:p>
            <a:pPr eaLnBrk="1" hangingPunct="1">
              <a:buFontTx/>
              <a:buNone/>
            </a:pPr>
            <a:endParaRPr lang="en-US" altLang="en-US" sz="2400" b="1" i="1">
              <a:cs typeface="Arial" panose="020B0604020202020204" pitchFamily="34" charset="0"/>
            </a:endParaRPr>
          </a:p>
          <a:p>
            <a:pPr eaLnBrk="1" hangingPunct="1">
              <a:buFontTx/>
              <a:buNone/>
            </a:pPr>
            <a:r>
              <a:rPr lang="en-US" altLang="en-US" sz="2400" b="1" i="1">
                <a:cs typeface="Arial" panose="020B0604020202020204" pitchFamily="34" charset="0"/>
              </a:rPr>
              <a:t>	</a:t>
            </a: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r>
              <a:rPr lang="en-US" altLang="en-US" sz="2400" b="1">
                <a:cs typeface="Arial" panose="020B0604020202020204" pitchFamily="34" charset="0"/>
              </a:rPr>
              <a:t>		  </a:t>
            </a:r>
          </a:p>
          <a:p>
            <a:pPr eaLnBrk="1" hangingPunct="1">
              <a:buFontTx/>
              <a:buNone/>
            </a:pPr>
            <a:endParaRPr lang="en-US" altLang="en-US" sz="500"/>
          </a:p>
        </p:txBody>
      </p:sp>
      <p:pic>
        <p:nvPicPr>
          <p:cNvPr id="140294" name="Picture 6" descr="SETC_Complete_Web">
            <a:extLst>
              <a:ext uri="{FF2B5EF4-FFF2-40B4-BE49-F238E27FC236}">
                <a16:creationId xmlns:a16="http://schemas.microsoft.com/office/drawing/2014/main" id="{F306EE03-42EE-4346-BF3F-ECBFCCE71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19800"/>
            <a:ext cx="3352800"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0295" name="Picture 6">
            <a:extLst>
              <a:ext uri="{FF2B5EF4-FFF2-40B4-BE49-F238E27FC236}">
                <a16:creationId xmlns:a16="http://schemas.microsoft.com/office/drawing/2014/main" id="{FE6E7E1B-023E-4A10-8214-484A2C3426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4575" y="2846388"/>
            <a:ext cx="205105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C99433D2E30154B977F70D42C6C7B5B" ma:contentTypeVersion="13" ma:contentTypeDescription="Create a new document." ma:contentTypeScope="" ma:versionID="67d6e976939a97b6f7034ad865dbe4fb">
  <xsd:schema xmlns:xsd="http://www.w3.org/2001/XMLSchema" xmlns:xs="http://www.w3.org/2001/XMLSchema" xmlns:p="http://schemas.microsoft.com/office/2006/metadata/properties" xmlns:ns3="09f3cff0-8cab-403e-9ba5-826d5bf445d0" xmlns:ns4="03290c53-57d5-4e79-ae64-ae0175f89851" targetNamespace="http://schemas.microsoft.com/office/2006/metadata/properties" ma:root="true" ma:fieldsID="ecb898369855ef9a254f3b3af4b7878a" ns3:_="" ns4:_="">
    <xsd:import namespace="09f3cff0-8cab-403e-9ba5-826d5bf445d0"/>
    <xsd:import namespace="03290c53-57d5-4e79-ae64-ae0175f8985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LengthInSeconds"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f3cff0-8cab-403e-9ba5-826d5bf445d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290c53-57d5-4e79-ae64-ae0175f8985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A98797-6F42-43D4-AC9C-058C091C3EF9}">
  <ds:schemaRefs>
    <ds:schemaRef ds:uri="http://schemas.microsoft.com/sharepoint/v3/contenttype/forms"/>
  </ds:schemaRefs>
</ds:datastoreItem>
</file>

<file path=customXml/itemProps2.xml><?xml version="1.0" encoding="utf-8"?>
<ds:datastoreItem xmlns:ds="http://schemas.openxmlformats.org/officeDocument/2006/customXml" ds:itemID="{5600A120-685D-4E53-89E8-E502B0C46833}">
  <ds:schemaRefs>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purl.org/dc/dcmitype/"/>
    <ds:schemaRef ds:uri="09f3cff0-8cab-403e-9ba5-826d5bf445d0"/>
    <ds:schemaRef ds:uri="http://purl.org/dc/terms/"/>
    <ds:schemaRef ds:uri="03290c53-57d5-4e79-ae64-ae0175f8985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4640B2-BC17-4F00-9807-B4CDE47B3B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f3cff0-8cab-403e-9ba5-826d5bf445d0"/>
    <ds:schemaRef ds:uri="03290c53-57d5-4e79-ae64-ae0175f898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13647</TotalTime>
  <Words>7768</Words>
  <Application>Microsoft Office PowerPoint</Application>
  <PresentationFormat>On-screen Show (4:3)</PresentationFormat>
  <Paragraphs>919</Paragraphs>
  <Slides>71</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71</vt:i4>
      </vt:variant>
    </vt:vector>
  </HeadingPairs>
  <TitlesOfParts>
    <vt:vector size="79" baseType="lpstr">
      <vt:lpstr>Arial</vt:lpstr>
      <vt:lpstr>Arial Black</vt:lpstr>
      <vt:lpstr>Helvetica</vt:lpstr>
      <vt:lpstr>SourceSansPro</vt:lpstr>
      <vt:lpstr>Titillium Web</vt:lpstr>
      <vt:lpstr>Wingdings</vt:lpstr>
      <vt:lpstr>Default Design</vt:lpstr>
      <vt:lpstr>Custom Design</vt:lpstr>
      <vt:lpstr>Knowledge Area Covered in the Board of Governor’s Exam:      Business       </vt:lpstr>
      <vt:lpstr>Business</vt:lpstr>
      <vt:lpstr>Business</vt:lpstr>
      <vt:lpstr>Business</vt:lpstr>
      <vt:lpstr> </vt:lpstr>
      <vt:lpstr> </vt:lpstr>
      <vt:lpstr>PowerPoint Presentation</vt:lpstr>
      <vt:lpstr> </vt:lpstr>
      <vt:lpstr> </vt:lpstr>
      <vt:lpstr> </vt:lpstr>
      <vt:lpstr> </vt:lpstr>
      <vt:lpstr> </vt:lpstr>
      <vt:lpstr> </vt:lpstr>
      <vt:lpstr>PowerPoint Presentation</vt:lpstr>
      <vt:lpstr> </vt:lpstr>
      <vt:lpstr> </vt:lpstr>
      <vt:lpstr> </vt:lpstr>
      <vt:lpstr> </vt:lpstr>
      <vt:lpstr> </vt:lpstr>
      <vt:lpstr> </vt:lpstr>
      <vt:lpstr> </vt:lpstr>
      <vt:lpstr> </vt:lpstr>
      <vt:lpstr> </vt:lpstr>
      <vt:lpstr>Business</vt:lpstr>
      <vt:lpstr>Business</vt:lpstr>
      <vt:lpstr>Business</vt:lpstr>
      <vt:lpstr>Business</vt:lpstr>
      <vt:lpstr>Business</vt:lpstr>
      <vt:lpstr>Business</vt:lpstr>
      <vt:lpstr>Business</vt:lpstr>
      <vt:lpstr>Business</vt:lpstr>
      <vt:lpstr> </vt:lpstr>
      <vt:lpstr> </vt:lpstr>
      <vt:lpstr>Business</vt:lpstr>
      <vt:lpstr>Business</vt:lpstr>
      <vt:lpstr>Business</vt:lpstr>
      <vt:lpstr>Business</vt:lpstr>
      <vt:lpstr>Business</vt:lpstr>
      <vt:lpstr> </vt:lpstr>
      <vt:lpstr> </vt:lpstr>
      <vt:lpstr> </vt:lpstr>
      <vt:lpstr> </vt:lpstr>
      <vt:lpstr> </vt:lpstr>
      <vt:lpstr>Business</vt:lpstr>
      <vt:lpstr>Business</vt:lpstr>
      <vt:lpstr>Business</vt:lpstr>
      <vt:lpstr>MD Anderson AYA Program</vt:lpstr>
      <vt:lpstr>Business</vt:lpstr>
      <vt:lpstr>Business</vt:lpstr>
      <vt:lpstr>Business</vt:lpstr>
      <vt:lpstr>Business</vt:lpstr>
      <vt:lpstr>Business</vt:lpstr>
      <vt:lpstr>Business</vt:lpstr>
      <vt:lpstr>Business</vt:lpstr>
      <vt:lpstr> </vt:lpstr>
      <vt:lpstr> </vt:lpstr>
      <vt:lpstr> </vt:lpstr>
      <vt:lpstr> </vt:lpstr>
      <vt:lpstr> </vt:lpstr>
      <vt:lpstr> </vt:lpstr>
      <vt:lpstr>Business</vt:lpstr>
      <vt:lpstr>Business</vt:lpstr>
      <vt:lpstr>Business</vt:lpstr>
      <vt:lpstr>Business</vt:lpstr>
      <vt:lpstr>Business</vt:lpstr>
      <vt:lpstr>Business</vt:lpstr>
      <vt:lpstr>Business</vt:lpstr>
      <vt:lpstr>Business</vt:lpstr>
      <vt:lpstr>Business</vt:lpstr>
      <vt:lpstr>Business</vt:lpstr>
      <vt:lpstr> </vt:lpstr>
    </vt:vector>
  </TitlesOfParts>
  <Company>American College of Healthcare Executives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Advancement to Fellow</dc:title>
  <dc:creator>Don R Gibson</dc:creator>
  <cp:lastModifiedBy>Long,Kevin R</cp:lastModifiedBy>
  <cp:revision>251</cp:revision>
  <cp:lastPrinted>2021-09-23T16:44:33Z</cp:lastPrinted>
  <dcterms:created xsi:type="dcterms:W3CDTF">2006-12-15T14:24:48Z</dcterms:created>
  <dcterms:modified xsi:type="dcterms:W3CDTF">2025-10-09T21:25:27Z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0x0101000C99433D2E30154B977F70D42C6C7B5B</vt:lpwstr>
  </property>
</Properties>
</file>